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2" r:id="rId15"/>
    <p:sldId id="269" r:id="rId16"/>
    <p:sldId id="270" r:id="rId17"/>
    <p:sldId id="314" r:id="rId18"/>
    <p:sldId id="317" r:id="rId19"/>
    <p:sldId id="318" r:id="rId20"/>
    <p:sldId id="319" r:id="rId21"/>
    <p:sldId id="271" r:id="rId22"/>
    <p:sldId id="274" r:id="rId23"/>
    <p:sldId id="275" r:id="rId24"/>
    <p:sldId id="284" r:id="rId25"/>
    <p:sldId id="285" r:id="rId26"/>
    <p:sldId id="320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321" r:id="rId35"/>
    <p:sldId id="322" r:id="rId36"/>
    <p:sldId id="323" r:id="rId37"/>
    <p:sldId id="324" r:id="rId38"/>
    <p:sldId id="293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99EF7-2DEF-4D62-9CE7-32451E4EF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144D68-6264-4A2E-8CF1-4679EFCA6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E80CB9-F26F-46DF-9D01-1B21696D7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66BA-72ED-45EC-94A1-8EC1C3BE32A2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1F865B-F830-41A9-99C9-3BF25AA4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1D07B4-4C2C-4DE4-B965-B9E07B87A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D872-631D-407E-822C-708060E4B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00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DFC26-8F92-4538-A432-E02A81DD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094CD7-5CA9-4141-931A-D2F21C5FE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F46EFA-6FF7-4FD8-9862-79E8C380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66BA-72ED-45EC-94A1-8EC1C3BE32A2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FCBD5D-E257-4937-AAC9-40903B962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310834-CBA5-4902-9F84-B4685EA5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D872-631D-407E-822C-708060E4B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334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83CA81-C5BD-4694-8E3F-57FF93EDBA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9D9937-D9BE-4107-BDE5-8F97DFAA8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1D5892-7CBC-43C7-A99F-6AA7FAAA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66BA-72ED-45EC-94A1-8EC1C3BE32A2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CF14F1-4C75-4724-8769-62140159B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C1D50F-F1CF-4B8F-BFBA-CB1D2E7BA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D872-631D-407E-822C-708060E4B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05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18786-C7E2-4163-8B72-0A2A12526B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375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4F375-BD2A-4535-A009-AD7482ACC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CBBC7F-F24F-409B-80CB-3E205C8E9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2072A6-2372-4964-84BA-8C081F80A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66BA-72ED-45EC-94A1-8EC1C3BE32A2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5D9B32-7779-4F88-9135-A8AF7224D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2C309-2EFE-40AD-BD8E-D0455ACCA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D872-631D-407E-822C-708060E4B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786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F6CC7-14D9-4208-B96A-D006E155A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291D01-1509-4E01-A730-963A1D7D1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4217FD-D516-4641-A4DE-DC10706AD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66BA-72ED-45EC-94A1-8EC1C3BE32A2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D013AE-ADE7-4B97-99A5-FA7EA4F88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243393-5C1F-4E99-BF4B-8A750265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D872-631D-407E-822C-708060E4B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05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35EEE-8F8A-422A-AC0A-D9AB6E791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01216B-EB5A-435F-9D53-5B0518821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C52BA0-041B-4E71-BB43-E46F67F8E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A5D4A9-BC0B-45B2-B473-92D3E95C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66BA-72ED-45EC-94A1-8EC1C3BE32A2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9F17EE-94A2-4D0A-AB9D-04E46B28A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E929E4-A32E-4CF0-8B89-35A6413E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D872-631D-407E-822C-708060E4B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2CCCB-0F0C-4C5E-8983-0EB0C1311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5BA288-257D-4618-AAD0-EE6DF4A72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12216F-059F-4586-B8A1-2FEA533F7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8E2CC97-949D-499C-B6D7-199F465A8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491409-B387-4450-8631-7B23D0AE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C85491-3541-43F2-B505-EA589B40E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66BA-72ED-45EC-94A1-8EC1C3BE32A2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CE484E5-E8E1-40AA-887B-2FFD89744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D8EFD95-158A-41E9-97DD-53A6FD826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D872-631D-407E-822C-708060E4B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576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33065-5E9A-4F59-B057-A56B851A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4383141-D539-49CA-9292-A19975B40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66BA-72ED-45EC-94A1-8EC1C3BE32A2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3BDC9B-CE78-480A-BF8A-D0BC97CFE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CC4D77-B0A8-4E41-AB36-A3F360B2C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D872-631D-407E-822C-708060E4B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32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74A54A-EC1F-4757-A632-68BD2A4B7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66BA-72ED-45EC-94A1-8EC1C3BE32A2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B556AA-B8B5-48E0-945A-C28140B7E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E5327F-DC9D-4610-8F7A-0CED33F4F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D872-631D-407E-822C-708060E4B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70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DE109-3CA8-44AA-B3EF-A05DAF7A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81D01C-4306-4A0C-8C7E-8EE910B89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B4E3AE-030C-4026-B63F-73367ACE0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FB5063-F515-456B-89E3-DD8A6F92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66BA-72ED-45EC-94A1-8EC1C3BE32A2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501721-D307-4ABC-B389-30065C54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F54FCF-98C6-465E-A277-442CADE57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D872-631D-407E-822C-708060E4B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325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89606-7D46-4E52-8CDA-03109AE33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9F1AB1-300A-46AF-B018-949C1F7D6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5618BA-A5FF-4CBD-A52A-E9EBA831F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9809BD-4BDA-4DA8-878E-BA49E58F7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66BA-72ED-45EC-94A1-8EC1C3BE32A2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1EF420-05DD-4039-9A87-44D3AB22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4403CA-D5ED-4B4F-878C-EA2C4989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6D872-631D-407E-822C-708060E4B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47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072EE-E702-45BD-B0DB-F36FF88C8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819AEA-F322-4E15-A3B5-A9154B729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C3ABDF-BEB7-4E2D-A547-00E7FDAAD9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C66BA-72ED-45EC-94A1-8EC1C3BE32A2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5545D6-E537-4D56-A4DB-146CFC9C2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408E5-E564-43EE-9BAA-EB08249B1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6D872-631D-407E-822C-708060E4B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12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6.png"/><Relationship Id="rId4" Type="http://schemas.openxmlformats.org/officeDocument/2006/relationships/image" Target="../media/image25.jpeg"/><Relationship Id="rId9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3C3BAA-3B2B-474B-B27C-7F8E76EEB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58000" pressure="14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20"/>
            <a:ext cx="12192000" cy="7174323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A6381A-4E13-462E-BBA9-7E0FB44E1A55}"/>
              </a:ext>
            </a:extLst>
          </p:cNvPr>
          <p:cNvSpPr/>
          <p:nvPr/>
        </p:nvSpPr>
        <p:spPr>
          <a:xfrm>
            <a:off x="2349131" y="-171425"/>
            <a:ext cx="7630395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ӘЛ ФАРАБИ АТЫНДАҒЫ ҚАЗАҚ ҰЛТТЫҚ  УНИВЕРСИТЕТІ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62272C-247E-4AE0-A258-F40EF5616639}"/>
              </a:ext>
            </a:extLst>
          </p:cNvPr>
          <p:cNvSpPr txBox="1"/>
          <p:nvPr/>
        </p:nvSpPr>
        <p:spPr>
          <a:xfrm>
            <a:off x="1388244" y="1083946"/>
            <a:ext cx="9552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ОРГАНИКАЛЫҚ ЗАТТАРДЫҢ, ТАБИҒИ ҚОСЫЛЫСТАРДЫҢ </a:t>
            </a:r>
          </a:p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ЖӘНЕ ПОЛИМЕРЛЕРДІҢ ХИМИЯСЫ МЕН ТЕХНОЛОГИЯСЫ КАФЕДРАСЫ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EE6110-452E-4D00-98EE-71FCBEC1B330}"/>
              </a:ext>
            </a:extLst>
          </p:cNvPr>
          <p:cNvSpPr txBox="1"/>
          <p:nvPr/>
        </p:nvSpPr>
        <p:spPr>
          <a:xfrm>
            <a:off x="3798590" y="2436595"/>
            <a:ext cx="55635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ДӘРІС № 1</a:t>
            </a:r>
          </a:p>
          <a:p>
            <a:pPr algn="ctr"/>
            <a:r>
              <a:rPr lang="ru-RU" sz="2800" b="1" dirty="0"/>
              <a:t> ОРГАНИКАЛЫҚ ХИМИЯҒА КІРІСПЕ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E46F6-6328-4187-A02E-3E80EB57F746}"/>
              </a:ext>
            </a:extLst>
          </p:cNvPr>
          <p:cNvSpPr txBox="1"/>
          <p:nvPr/>
        </p:nvSpPr>
        <p:spPr>
          <a:xfrm>
            <a:off x="4238714" y="3967307"/>
            <a:ext cx="7953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err="1"/>
              <a:t>Әл</a:t>
            </a:r>
            <a:r>
              <a:rPr lang="ru-RU" sz="2400" b="1" i="1" dirty="0"/>
              <a:t> Фараби </a:t>
            </a:r>
            <a:r>
              <a:rPr lang="ru-RU" sz="2400" b="1" i="1" dirty="0" err="1"/>
              <a:t>атындағы</a:t>
            </a:r>
            <a:r>
              <a:rPr lang="ru-RU" sz="2400" b="1" i="1" dirty="0"/>
              <a:t> </a:t>
            </a:r>
            <a:r>
              <a:rPr lang="ru-RU" sz="2400" b="1" i="1" dirty="0" err="1"/>
              <a:t>ҚазҰУ</a:t>
            </a:r>
            <a:r>
              <a:rPr lang="ru-RU" sz="2400" b="1" i="1" dirty="0"/>
              <a:t>, </a:t>
            </a:r>
            <a:r>
              <a:rPr lang="ru-RU" sz="2400" b="1" i="1" dirty="0" err="1"/>
              <a:t>ОЗТҚжПХТ</a:t>
            </a:r>
            <a:r>
              <a:rPr lang="ru-RU" sz="2400" b="1" i="1" dirty="0"/>
              <a:t> </a:t>
            </a:r>
            <a:r>
              <a:rPr lang="ru-RU" sz="2400" b="1" i="1" dirty="0" err="1"/>
              <a:t>кафедрасының</a:t>
            </a:r>
            <a:r>
              <a:rPr lang="ru-RU" sz="2400" b="1" i="1" dirty="0"/>
              <a:t> </a:t>
            </a:r>
            <a:r>
              <a:rPr lang="ru-RU" sz="2400" b="1" i="1" dirty="0" err="1"/>
              <a:t>доценті</a:t>
            </a:r>
            <a:r>
              <a:rPr lang="ru-RU" sz="2400" b="1" i="1" dirty="0"/>
              <a:t>, </a:t>
            </a:r>
            <a:r>
              <a:rPr lang="ru-RU" sz="2400" b="1" i="1" dirty="0" err="1"/>
              <a:t>х.ғ.к</a:t>
            </a:r>
            <a:r>
              <a:rPr lang="ru-RU" sz="2400" b="1" i="1" dirty="0"/>
              <a:t>. Бектемисова А.Ө.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F4CCF-61E9-45B9-AD6F-C515A856AA0D}"/>
              </a:ext>
            </a:extLst>
          </p:cNvPr>
          <p:cNvSpPr txBox="1"/>
          <p:nvPr/>
        </p:nvSpPr>
        <p:spPr>
          <a:xfrm>
            <a:off x="5943599" y="5996225"/>
            <a:ext cx="2003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Алматы  2024</a:t>
            </a:r>
          </a:p>
        </p:txBody>
      </p:sp>
    </p:spTree>
    <p:extLst>
      <p:ext uri="{BB962C8B-B14F-4D97-AF65-F5344CB8AC3E}">
        <p14:creationId xmlns:p14="http://schemas.microsoft.com/office/powerpoint/2010/main" val="1663789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D8817F-6CF9-49E8-A307-A8BD023821BB}"/>
              </a:ext>
            </a:extLst>
          </p:cNvPr>
          <p:cNvSpPr txBox="1"/>
          <p:nvPr/>
        </p:nvSpPr>
        <p:spPr>
          <a:xfrm>
            <a:off x="4045227" y="149086"/>
            <a:ext cx="2600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Виталистік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ЙЕНС ЯКОБ БЕРЦЕЛИУС (1779–1848). Великие химики. В 2-х томах. Т. I.">
            <a:extLst>
              <a:ext uri="{FF2B5EF4-FFF2-40B4-BE49-F238E27FC236}">
                <a16:creationId xmlns:a16="http://schemas.microsoft.com/office/drawing/2014/main" id="{B8C0C73A-00A9-4082-BC53-B44727FDD9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ЙЕНС ЯКОБ БЕРЦЕЛИУС (1779–1848). Великие химики. В 2-х томах. Т. I.">
            <a:extLst>
              <a:ext uri="{FF2B5EF4-FFF2-40B4-BE49-F238E27FC236}">
                <a16:creationId xmlns:a16="http://schemas.microsoft.com/office/drawing/2014/main" id="{C7E2B634-C851-4235-8D64-2ABB2434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6" y="720082"/>
            <a:ext cx="4041901" cy="514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760C1-B4ED-4299-8D6A-40EB43535D1D}"/>
              </a:ext>
            </a:extLst>
          </p:cNvPr>
          <p:cNvSpPr txBox="1"/>
          <p:nvPr/>
        </p:nvSpPr>
        <p:spPr>
          <a:xfrm>
            <a:off x="1410756" y="5953252"/>
            <a:ext cx="2316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Йенс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Якоб Берцелиус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(1779-1848)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9354A-CEEB-4381-A50C-1B1B993D230D}"/>
              </a:ext>
            </a:extLst>
          </p:cNvPr>
          <p:cNvSpPr txBox="1"/>
          <p:nvPr/>
        </p:nvSpPr>
        <p:spPr>
          <a:xfrm>
            <a:off x="5516217" y="1480930"/>
            <a:ext cx="641074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17-18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ғасыр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Латынша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vitalis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тіршілік күші дегенді білдіреді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химия»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1808 ж. швед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химигі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Й.Я. Берцелиус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енгізді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i="1" dirty="0">
                <a:solidFill>
                  <a:srgbClr val="000099"/>
                </a:solidFill>
              </a:rPr>
              <a:t>«</a:t>
            </a:r>
            <a:r>
              <a:rPr lang="ru-RU" altLang="ru-RU" sz="2400" i="1" dirty="0" err="1">
                <a:solidFill>
                  <a:srgbClr val="000099"/>
                </a:solidFill>
              </a:rPr>
              <a:t>Организмдерден</a:t>
            </a:r>
            <a:r>
              <a:rPr lang="ru-RU" altLang="ru-RU" sz="2400" i="1" dirty="0">
                <a:solidFill>
                  <a:srgbClr val="000099"/>
                </a:solidFill>
              </a:rPr>
              <a:t> </a:t>
            </a:r>
            <a:r>
              <a:rPr lang="ru-RU" altLang="ru-RU" sz="2400" i="1" dirty="0" err="1">
                <a:solidFill>
                  <a:srgbClr val="000099"/>
                </a:solidFill>
              </a:rPr>
              <a:t>алынатын</a:t>
            </a:r>
            <a:r>
              <a:rPr lang="ru-RU" altLang="ru-RU" sz="2400" i="1" dirty="0">
                <a:solidFill>
                  <a:srgbClr val="000099"/>
                </a:solidFill>
              </a:rPr>
              <a:t> </a:t>
            </a:r>
            <a:r>
              <a:rPr lang="ru-RU" altLang="ru-RU" sz="2400" i="1" dirty="0" err="1">
                <a:solidFill>
                  <a:srgbClr val="000099"/>
                </a:solidFill>
              </a:rPr>
              <a:t>заттар</a:t>
            </a:r>
            <a:r>
              <a:rPr lang="ru-RU" altLang="ru-RU" sz="2400" i="1" dirty="0">
                <a:solidFill>
                  <a:srgbClr val="000099"/>
                </a:solidFill>
              </a:rPr>
              <a:t> (</a:t>
            </a:r>
            <a:r>
              <a:rPr lang="ru-RU" altLang="ru-RU" sz="2400" i="1" dirty="0" err="1">
                <a:solidFill>
                  <a:srgbClr val="000099"/>
                </a:solidFill>
              </a:rPr>
              <a:t>өсімдік</a:t>
            </a:r>
            <a:r>
              <a:rPr lang="ru-RU" altLang="ru-RU" sz="2400" i="1" dirty="0">
                <a:solidFill>
                  <a:srgbClr val="000099"/>
                </a:solidFill>
              </a:rPr>
              <a:t> </a:t>
            </a:r>
            <a:r>
              <a:rPr lang="ru-RU" altLang="ru-RU" sz="2400" i="1" dirty="0" err="1">
                <a:solidFill>
                  <a:srgbClr val="000099"/>
                </a:solidFill>
              </a:rPr>
              <a:t>және</a:t>
            </a:r>
            <a:r>
              <a:rPr lang="ru-RU" altLang="ru-RU" sz="2400" i="1" dirty="0">
                <a:solidFill>
                  <a:srgbClr val="000099"/>
                </a:solidFill>
              </a:rPr>
              <a:t> </a:t>
            </a:r>
            <a:r>
              <a:rPr lang="ru-RU" altLang="ru-RU" sz="2400" i="1" dirty="0" err="1">
                <a:solidFill>
                  <a:srgbClr val="000099"/>
                </a:solidFill>
              </a:rPr>
              <a:t>жануар</a:t>
            </a:r>
            <a:r>
              <a:rPr lang="ru-RU" altLang="ru-RU" sz="2400" i="1" dirty="0">
                <a:solidFill>
                  <a:srgbClr val="000099"/>
                </a:solidFill>
              </a:rPr>
              <a:t> </a:t>
            </a:r>
            <a:r>
              <a:rPr lang="ru-RU" altLang="ru-RU" sz="2400" i="1" dirty="0" err="1">
                <a:solidFill>
                  <a:srgbClr val="000099"/>
                </a:solidFill>
              </a:rPr>
              <a:t>тектес</a:t>
            </a:r>
            <a:r>
              <a:rPr lang="ru-RU" altLang="ru-RU" sz="2400" i="1" dirty="0">
                <a:solidFill>
                  <a:srgbClr val="000099"/>
                </a:solidFill>
              </a:rPr>
              <a:t>) - ОРГАНИКАЛЫҚ, </a:t>
            </a:r>
            <a:r>
              <a:rPr lang="ru-RU" altLang="ru-RU" sz="2400" i="1" dirty="0" err="1">
                <a:solidFill>
                  <a:srgbClr val="000099"/>
                </a:solidFill>
              </a:rPr>
              <a:t>оларды</a:t>
            </a:r>
            <a:r>
              <a:rPr lang="ru-RU" altLang="ru-RU" sz="2400" i="1" dirty="0">
                <a:solidFill>
                  <a:srgbClr val="000099"/>
                </a:solidFill>
              </a:rPr>
              <a:t> </a:t>
            </a:r>
            <a:r>
              <a:rPr lang="ru-RU" altLang="ru-RU" sz="2400" i="1" dirty="0" err="1">
                <a:solidFill>
                  <a:srgbClr val="000099"/>
                </a:solidFill>
              </a:rPr>
              <a:t>зерттейтін</a:t>
            </a:r>
            <a:r>
              <a:rPr lang="ru-RU" altLang="ru-RU" sz="2400" i="1" dirty="0">
                <a:solidFill>
                  <a:srgbClr val="000099"/>
                </a:solidFill>
              </a:rPr>
              <a:t> </a:t>
            </a:r>
            <a:r>
              <a:rPr lang="ru-RU" altLang="ru-RU" sz="2400" i="1" dirty="0" err="1">
                <a:solidFill>
                  <a:srgbClr val="000099"/>
                </a:solidFill>
              </a:rPr>
              <a:t>ғылым</a:t>
            </a:r>
            <a:r>
              <a:rPr lang="ru-RU" altLang="ru-RU" sz="2400" i="1" dirty="0">
                <a:solidFill>
                  <a:srgbClr val="000099"/>
                </a:solidFill>
              </a:rPr>
              <a:t> - ОРГАНИКАЛЫҚ ХИМИЯ.»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2400" b="1" dirty="0" err="1"/>
              <a:t>Берцелиустың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айтуынша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органикалық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заттарды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бейорганикалық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заттар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сияқты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зертханадан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алу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мүмкін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емес</a:t>
            </a:r>
            <a:r>
              <a:rPr lang="ru-RU" altLang="ru-RU" sz="2400" b="1" dirty="0"/>
              <a:t>. </a:t>
            </a:r>
            <a:r>
              <a:rPr lang="ru-RU" altLang="ru-RU" sz="2400" b="1" dirty="0" err="1"/>
              <a:t>Оларды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организмдер</a:t>
            </a:r>
            <a:r>
              <a:rPr lang="ru-RU" altLang="ru-RU" sz="2400" b="1" dirty="0"/>
              <a:t> «</a:t>
            </a:r>
            <a:r>
              <a:rPr lang="ru-RU" altLang="ru-RU" sz="2400" b="1" dirty="0" err="1"/>
              <a:t>тіршілік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күшінің</a:t>
            </a:r>
            <a:r>
              <a:rPr lang="ru-RU" altLang="ru-RU" sz="2400" b="1" dirty="0"/>
              <a:t>» </a:t>
            </a:r>
            <a:r>
              <a:rPr lang="ru-RU" altLang="ru-RU" sz="2400" b="1" dirty="0" err="1"/>
              <a:t>әсерінен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жасайды</a:t>
            </a:r>
            <a:r>
              <a:rPr lang="ru-RU" altLang="ru-RU" sz="2400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08D15D-18DB-4EE0-B320-B2EEA03166FA}"/>
              </a:ext>
            </a:extLst>
          </p:cNvPr>
          <p:cNvSpPr txBox="1"/>
          <p:nvPr/>
        </p:nvSpPr>
        <p:spPr>
          <a:xfrm>
            <a:off x="11764419" y="62764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9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4958DD-A56B-41FC-BA38-C383CFE4C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9594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46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89016F-650A-406C-B63C-A4C2C8238DCE}"/>
              </a:ext>
            </a:extLst>
          </p:cNvPr>
          <p:cNvSpPr txBox="1"/>
          <p:nvPr/>
        </p:nvSpPr>
        <p:spPr>
          <a:xfrm>
            <a:off x="755374" y="675861"/>
            <a:ext cx="7832722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1824 ж.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қымыздық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қышқылы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синтезделді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(Ф.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Вёлер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1828 ж. –мочевина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несепнәрі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синтезделді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(Ф.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Вёлер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1842 ж. – анилин (Н.Н. Зинин);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1845 ж.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қышқылы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Кольбе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1847 ж. – карбон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қышқылдары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Кольбе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1854 ж. – майлар (М.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Бертло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1861 ж.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қантты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(А.М. Бутлеров)</a:t>
            </a:r>
          </a:p>
          <a:p>
            <a:endParaRPr lang="ru-RU" dirty="0"/>
          </a:p>
        </p:txBody>
      </p:sp>
      <p:pic>
        <p:nvPicPr>
          <p:cNvPr id="9222" name="Picture 6" descr="Кольбе, Адольф Вильгельм Герман — Википедия">
            <a:extLst>
              <a:ext uri="{FF2B5EF4-FFF2-40B4-BE49-F238E27FC236}">
                <a16:creationId xmlns:a16="http://schemas.microsoft.com/office/drawing/2014/main" id="{8CB5F1C3-B390-4594-9E90-E4353E1B6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44" y="3224266"/>
            <a:ext cx="1438262" cy="191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Вёлер, Фридрих — Википедия">
            <a:extLst>
              <a:ext uri="{FF2B5EF4-FFF2-40B4-BE49-F238E27FC236}">
                <a16:creationId xmlns:a16="http://schemas.microsoft.com/office/drawing/2014/main" id="{0C8B59DA-14D4-4FC7-9674-C22B2FB9B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6" y="393706"/>
            <a:ext cx="1601511" cy="179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ЗИНИН • Большая российская энциклопедия - электронная версия">
            <a:extLst>
              <a:ext uri="{FF2B5EF4-FFF2-40B4-BE49-F238E27FC236}">
                <a16:creationId xmlns:a16="http://schemas.microsoft.com/office/drawing/2014/main" id="{4A4323A1-F54D-4AE9-B0EC-EC61226E6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90" y="1989891"/>
            <a:ext cx="1304717" cy="20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Марселен Бертло - биография и семья">
            <a:extLst>
              <a:ext uri="{FF2B5EF4-FFF2-40B4-BE49-F238E27FC236}">
                <a16:creationId xmlns:a16="http://schemas.microsoft.com/office/drawing/2014/main" id="{E5A226B0-C472-4A9B-A2BD-F4AE5571A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1" t="-666" r="19974" b="1"/>
          <a:stretch/>
        </p:blipFill>
        <p:spPr bwMode="auto">
          <a:xfrm>
            <a:off x="8736316" y="4111567"/>
            <a:ext cx="1404096" cy="191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Бутлеров: кто он? Интересные факты из биографии | Почему? | Яндекс ...">
            <a:extLst>
              <a:ext uri="{FF2B5EF4-FFF2-40B4-BE49-F238E27FC236}">
                <a16:creationId xmlns:a16="http://schemas.microsoft.com/office/drawing/2014/main" id="{DD247435-FAC3-4B74-B2DD-38DD55A34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560" y="4619832"/>
            <a:ext cx="1498116" cy="196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19FD1E-0036-4F54-B84F-58FE028A70D4}"/>
              </a:ext>
            </a:extLst>
          </p:cNvPr>
          <p:cNvSpPr txBox="1"/>
          <p:nvPr/>
        </p:nvSpPr>
        <p:spPr>
          <a:xfrm>
            <a:off x="1063487" y="129208"/>
            <a:ext cx="4519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Жүйелеу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(1824 ж.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бастап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13" name="Object 8">
            <a:extLst>
              <a:ext uri="{FF2B5EF4-FFF2-40B4-BE49-F238E27FC236}">
                <a16:creationId xmlns:a16="http://schemas.microsoft.com/office/drawing/2014/main" id="{BC710B12-752A-48C1-AD15-93667A2CFC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6975300"/>
              </p:ext>
            </p:extLst>
          </p:nvPr>
        </p:nvGraphicFramePr>
        <p:xfrm>
          <a:off x="2272760" y="1687943"/>
          <a:ext cx="2895600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8" imgW="2047680" imgH="771480" progId="ISISServer">
                  <p:embed/>
                </p:oleObj>
              </mc:Choice>
              <mc:Fallback>
                <p:oleObj name="ISIS/Draw Sketch" r:id="rId8" imgW="2047680" imgH="771480" progId="ISISServer">
                  <p:embed/>
                  <p:pic>
                    <p:nvPicPr>
                      <p:cNvPr id="1026" name="Object 8">
                        <a:extLst>
                          <a:ext uri="{FF2B5EF4-FFF2-40B4-BE49-F238E27FC236}">
                            <a16:creationId xmlns:a16="http://schemas.microsoft.com/office/drawing/2014/main" id="{29F3CF5C-A039-4BFA-9386-1D182708DAED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2760" y="1687943"/>
                        <a:ext cx="2895600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37F934E-EB16-4060-84C9-6762BD2F3AD7}"/>
              </a:ext>
            </a:extLst>
          </p:cNvPr>
          <p:cNvSpPr txBox="1"/>
          <p:nvPr/>
        </p:nvSpPr>
        <p:spPr>
          <a:xfrm>
            <a:off x="11647401" y="635498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CA012C-3CCB-24FE-9BD2-732B6C2A00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55681" y="0"/>
            <a:ext cx="1054699" cy="1182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EF58AF-CEFD-23CA-421C-7DFF95F7D29A}"/>
              </a:ext>
            </a:extLst>
          </p:cNvPr>
          <p:cNvSpPr txBox="1"/>
          <p:nvPr/>
        </p:nvSpPr>
        <p:spPr>
          <a:xfrm>
            <a:off x="9017819" y="2184602"/>
            <a:ext cx="31925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1600" dirty="0"/>
              <a:t>«Мен </a:t>
            </a:r>
            <a:r>
              <a:rPr lang="ru-RU" altLang="ru-RU" sz="1600" dirty="0" err="1"/>
              <a:t>бұдан</a:t>
            </a:r>
            <a:r>
              <a:rPr lang="ru-RU" altLang="ru-RU" sz="1600" dirty="0"/>
              <a:t> </a:t>
            </a:r>
            <a:r>
              <a:rPr lang="ru-RU" altLang="ru-RU" sz="1600" dirty="0" err="1"/>
              <a:t>әрі</a:t>
            </a:r>
            <a:r>
              <a:rPr lang="ru-RU" altLang="ru-RU" sz="1600" dirty="0"/>
              <a:t> </a:t>
            </a:r>
            <a:r>
              <a:rPr lang="ru-RU" altLang="ru-RU" sz="1600" dirty="0" err="1"/>
              <a:t>үнсіз</a:t>
            </a:r>
            <a:r>
              <a:rPr lang="ru-RU" altLang="ru-RU" sz="1600" dirty="0"/>
              <a:t> бола </a:t>
            </a:r>
            <a:r>
              <a:rPr lang="ru-RU" altLang="ru-RU" sz="1600" dirty="0" err="1"/>
              <a:t>алмаймын</a:t>
            </a:r>
            <a:r>
              <a:rPr lang="ru-RU" altLang="ru-RU" sz="1600" dirty="0"/>
              <a:t>, </a:t>
            </a:r>
            <a:r>
              <a:rPr lang="ru-RU" altLang="ru-RU" sz="1600" dirty="0" err="1"/>
              <a:t>және</a:t>
            </a:r>
            <a:r>
              <a:rPr lang="ru-RU" altLang="ru-RU" sz="1600" dirty="0"/>
              <a:t> </a:t>
            </a:r>
            <a:r>
              <a:rPr lang="ru-RU" altLang="ru-RU" sz="1600" dirty="0" err="1"/>
              <a:t>мочевинаны</a:t>
            </a:r>
            <a:r>
              <a:rPr lang="ru-RU" altLang="ru-RU" sz="1600" dirty="0"/>
              <a:t> </a:t>
            </a:r>
            <a:r>
              <a:rPr lang="ru-RU" altLang="ru-RU" sz="1600" dirty="0" err="1"/>
              <a:t>бүйректің</a:t>
            </a:r>
            <a:r>
              <a:rPr lang="ru-RU" altLang="ru-RU" sz="1600" dirty="0"/>
              <a:t> </a:t>
            </a:r>
            <a:r>
              <a:rPr lang="ru-RU" altLang="ru-RU" sz="1600" dirty="0" err="1"/>
              <a:t>көмегінсіз</a:t>
            </a:r>
            <a:r>
              <a:rPr lang="ru-RU" altLang="ru-RU" sz="1600" dirty="0"/>
              <a:t>, </a:t>
            </a:r>
            <a:r>
              <a:rPr lang="ru-RU" altLang="ru-RU" sz="1600" dirty="0" err="1"/>
              <a:t>итсіз</a:t>
            </a:r>
            <a:r>
              <a:rPr lang="ru-RU" altLang="ru-RU" sz="1600" dirty="0"/>
              <a:t>, </a:t>
            </a:r>
            <a:r>
              <a:rPr lang="ru-RU" altLang="ru-RU" sz="1600" dirty="0" err="1"/>
              <a:t>адамсыз</a:t>
            </a:r>
            <a:r>
              <a:rPr lang="ru-RU" altLang="ru-RU" sz="1600" dirty="0"/>
              <a:t> </a:t>
            </a:r>
            <a:r>
              <a:rPr lang="ru-RU" altLang="ru-RU" sz="1600" dirty="0" err="1"/>
              <a:t>және</a:t>
            </a:r>
            <a:r>
              <a:rPr lang="ru-RU" altLang="ru-RU" sz="1600" dirty="0"/>
              <a:t> </a:t>
            </a:r>
            <a:r>
              <a:rPr lang="ru-RU" altLang="ru-RU" sz="1600" dirty="0" err="1"/>
              <a:t>жалпы</a:t>
            </a:r>
            <a:r>
              <a:rPr lang="ru-RU" altLang="ru-RU" sz="1600" dirty="0"/>
              <a:t> </a:t>
            </a:r>
            <a:r>
              <a:rPr lang="ru-RU" altLang="ru-RU" sz="1600" dirty="0" err="1"/>
              <a:t>тірі</a:t>
            </a:r>
            <a:r>
              <a:rPr lang="ru-RU" altLang="ru-RU" sz="1600" dirty="0"/>
              <a:t> </a:t>
            </a:r>
            <a:r>
              <a:rPr lang="ru-RU" altLang="ru-RU" sz="1600" dirty="0" err="1"/>
              <a:t>жанның</a:t>
            </a:r>
            <a:r>
              <a:rPr lang="ru-RU" altLang="ru-RU" sz="1600" dirty="0"/>
              <a:t> </a:t>
            </a:r>
            <a:r>
              <a:rPr lang="ru-RU" altLang="ru-RU" sz="1600" dirty="0" err="1"/>
              <a:t>қатысуынсыз</a:t>
            </a:r>
            <a:r>
              <a:rPr lang="ru-RU" altLang="ru-RU" sz="1600" dirty="0"/>
              <a:t> ала </a:t>
            </a:r>
            <a:r>
              <a:rPr lang="ru-RU" altLang="ru-RU" sz="1600" dirty="0" err="1"/>
              <a:t>аламын</a:t>
            </a:r>
            <a:r>
              <a:rPr lang="ru-RU" altLang="ru-RU" sz="1600" dirty="0"/>
              <a:t> </a:t>
            </a:r>
            <a:r>
              <a:rPr lang="ru-RU" altLang="ru-RU" sz="1600" dirty="0" err="1"/>
              <a:t>деп</a:t>
            </a:r>
            <a:r>
              <a:rPr lang="ru-RU" altLang="ru-RU" sz="1600" dirty="0"/>
              <a:t> </a:t>
            </a:r>
            <a:r>
              <a:rPr lang="ru-RU" altLang="ru-RU" sz="1600" dirty="0" err="1"/>
              <a:t>хабарлауым</a:t>
            </a:r>
            <a:r>
              <a:rPr lang="ru-RU" altLang="ru-RU" sz="1600" dirty="0"/>
              <a:t> керек ...» (</a:t>
            </a:r>
            <a:r>
              <a:rPr lang="ru-RU" altLang="ru-RU" sz="1600" dirty="0" err="1"/>
              <a:t>Вёлердің</a:t>
            </a:r>
            <a:r>
              <a:rPr lang="ru-RU" altLang="ru-RU" sz="1600" dirty="0"/>
              <a:t> </a:t>
            </a:r>
            <a:r>
              <a:rPr lang="ru-RU" altLang="ru-RU" sz="1600" dirty="0" err="1"/>
              <a:t>Берцелиусқа</a:t>
            </a:r>
            <a:r>
              <a:rPr lang="ru-RU" altLang="ru-RU" sz="1600" dirty="0"/>
              <a:t> </a:t>
            </a:r>
            <a:r>
              <a:rPr lang="ru-RU" altLang="ru-RU" sz="1600" dirty="0" err="1"/>
              <a:t>жазған</a:t>
            </a:r>
            <a:r>
              <a:rPr lang="ru-RU" altLang="ru-RU" sz="1600" dirty="0"/>
              <a:t> </a:t>
            </a:r>
            <a:r>
              <a:rPr lang="ru-RU" altLang="ru-RU" sz="1600" dirty="0" err="1"/>
              <a:t>хатынан</a:t>
            </a:r>
            <a:endParaRPr lang="ru-KZ" sz="1600" dirty="0"/>
          </a:p>
        </p:txBody>
      </p:sp>
    </p:spTree>
    <p:extLst>
      <p:ext uri="{BB962C8B-B14F-4D97-AF65-F5344CB8AC3E}">
        <p14:creationId xmlns:p14="http://schemas.microsoft.com/office/powerpoint/2010/main" val="685317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3C0B24-A385-42CD-8BC0-0A848773F17F}"/>
              </a:ext>
            </a:extLst>
          </p:cNvPr>
          <p:cNvSpPr txBox="1"/>
          <p:nvPr/>
        </p:nvSpPr>
        <p:spPr>
          <a:xfrm>
            <a:off x="253112" y="148038"/>
            <a:ext cx="72555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Радикалдар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типтер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Жерар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1851)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бейорганикалық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қосылыстар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құрастырылған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сутегі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атомдарын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элементтердің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атомдарымен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радикалдармен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алмастыру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алынуы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Валенттілік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түсініктері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Франкленд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1852; Ф.А.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Кекуле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А.С. Купер, 1857-1858)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Жерар, Шарль Фредерик — Википедия">
            <a:extLst>
              <a:ext uri="{FF2B5EF4-FFF2-40B4-BE49-F238E27FC236}">
                <a16:creationId xmlns:a16="http://schemas.microsoft.com/office/drawing/2014/main" id="{1AB853B7-6B27-46CA-AFE4-2421C3079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496" y="148038"/>
            <a:ext cx="1557254" cy="231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Франкленд (Frankland) Эдуард - Картинка 19402-37">
            <a:extLst>
              <a:ext uri="{FF2B5EF4-FFF2-40B4-BE49-F238E27FC236}">
                <a16:creationId xmlns:a16="http://schemas.microsoft.com/office/drawing/2014/main" id="{EECDC2B3-CA15-460A-A539-AC2408DA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12" y="3637723"/>
            <a:ext cx="1466407" cy="236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Фридрих Август Кекуле цитаты | Цитаты известных личностей">
            <a:extLst>
              <a:ext uri="{FF2B5EF4-FFF2-40B4-BE49-F238E27FC236}">
                <a16:creationId xmlns:a16="http://schemas.microsoft.com/office/drawing/2014/main" id="{6ABF44FF-BCE8-426A-8D1F-26AEFD9B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30" y="3637723"/>
            <a:ext cx="1604626" cy="240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Купер, Арчибалд Скотт — Википедия">
            <a:extLst>
              <a:ext uri="{FF2B5EF4-FFF2-40B4-BE49-F238E27FC236}">
                <a16:creationId xmlns:a16="http://schemas.microsoft.com/office/drawing/2014/main" id="{7E1704D3-AE4F-4625-BF4D-7C65E65FE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67" y="3637723"/>
            <a:ext cx="1557254" cy="267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Предмет органической химии">
            <a:extLst>
              <a:ext uri="{FF2B5EF4-FFF2-40B4-BE49-F238E27FC236}">
                <a16:creationId xmlns:a16="http://schemas.microsoft.com/office/drawing/2014/main" id="{E6AF4A25-070C-4DB0-A5F4-90EDA3270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496" y="2590800"/>
            <a:ext cx="45910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Кекуле: caenogenesis — LiveJournal">
            <a:extLst>
              <a:ext uri="{FF2B5EF4-FFF2-40B4-BE49-F238E27FC236}">
                <a16:creationId xmlns:a16="http://schemas.microsoft.com/office/drawing/2014/main" id="{CA6D34E3-087A-4DED-B479-FE7C09492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915" y="4607747"/>
            <a:ext cx="1772345" cy="177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1E5F7E-11A1-4F26-ABD0-E2CD6D60EB20}"/>
              </a:ext>
            </a:extLst>
          </p:cNvPr>
          <p:cNvSpPr txBox="1"/>
          <p:nvPr/>
        </p:nvSpPr>
        <p:spPr>
          <a:xfrm>
            <a:off x="11647401" y="630804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FF9BB6-992C-33BE-6960-EC788A46F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80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0045AF-9F49-42AE-B758-4676865FD616}"/>
              </a:ext>
            </a:extLst>
          </p:cNvPr>
          <p:cNvSpPr txBox="1"/>
          <p:nvPr/>
        </p:nvSpPr>
        <p:spPr>
          <a:xfrm>
            <a:off x="775252" y="337930"/>
            <a:ext cx="397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Классикалық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химия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Александр Михайлович Бутлеров — выдающийся русский химик-органик">
            <a:extLst>
              <a:ext uri="{FF2B5EF4-FFF2-40B4-BE49-F238E27FC236}">
                <a16:creationId xmlns:a16="http://schemas.microsoft.com/office/drawing/2014/main" id="{0E58A59B-F778-4F26-9B7D-A3F88DB5E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8" y="1259285"/>
            <a:ext cx="3236489" cy="278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28AD4-FB68-41D7-AD63-C010B73753F5}"/>
              </a:ext>
            </a:extLst>
          </p:cNvPr>
          <p:cNvSpPr txBox="1"/>
          <p:nvPr/>
        </p:nvSpPr>
        <p:spPr>
          <a:xfrm>
            <a:off x="1395659" y="4048830"/>
            <a:ext cx="162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А.М. Бутлеров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(1828-1886)</a:t>
            </a:r>
          </a:p>
        </p:txBody>
      </p:sp>
      <p:pic>
        <p:nvPicPr>
          <p:cNvPr id="11268" name="Picture 4" descr="Теория химического строения органических соединений. | Теория ...">
            <a:extLst>
              <a:ext uri="{FF2B5EF4-FFF2-40B4-BE49-F238E27FC236}">
                <a16:creationId xmlns:a16="http://schemas.microsoft.com/office/drawing/2014/main" id="{EDEEF96E-9DA5-4FCB-AAE7-5ABFB6803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3992" r="5363" b="58347"/>
          <a:stretch/>
        </p:blipFill>
        <p:spPr bwMode="auto">
          <a:xfrm>
            <a:off x="4353341" y="1537083"/>
            <a:ext cx="7374834" cy="448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5F33D6-E3FF-49D3-8657-17A759DD22E1}"/>
              </a:ext>
            </a:extLst>
          </p:cNvPr>
          <p:cNvSpPr txBox="1"/>
          <p:nvPr/>
        </p:nvSpPr>
        <p:spPr>
          <a:xfrm>
            <a:off x="11728175" y="630091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6365F6-1861-E890-A48F-7427B2C3A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71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367213" y="1052514"/>
            <a:ext cx="609431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3000" b="1" dirty="0">
                <a:solidFill>
                  <a:srgbClr val="9E1258"/>
                </a:solidFill>
              </a:rPr>
              <a:t>«</a:t>
            </a:r>
            <a:r>
              <a:rPr lang="ru-RU" altLang="ru-RU" sz="3000" b="1" dirty="0" err="1">
                <a:solidFill>
                  <a:srgbClr val="9E1258"/>
                </a:solidFill>
              </a:rPr>
              <a:t>Органикалық</a:t>
            </a:r>
            <a:r>
              <a:rPr lang="ru-RU" altLang="ru-RU" sz="3000" b="1" dirty="0">
                <a:solidFill>
                  <a:srgbClr val="9E1258"/>
                </a:solidFill>
              </a:rPr>
              <a:t> химия - </a:t>
            </a:r>
            <a:r>
              <a:rPr lang="ru-RU" altLang="ru-RU" sz="3000" b="1" dirty="0" err="1">
                <a:solidFill>
                  <a:srgbClr val="9E1258"/>
                </a:solidFill>
              </a:rPr>
              <a:t>бұл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көмірсутектер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химиясы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және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олардың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туындылары</a:t>
            </a:r>
            <a:r>
              <a:rPr lang="ru-RU" altLang="ru-RU" sz="3000" b="1" dirty="0">
                <a:solidFill>
                  <a:srgbClr val="9E1258"/>
                </a:solidFill>
              </a:rPr>
              <a:t>, </a:t>
            </a:r>
            <a:r>
              <a:rPr lang="ru-RU" altLang="ru-RU" sz="3000" b="1" dirty="0" err="1">
                <a:solidFill>
                  <a:srgbClr val="9E1258"/>
                </a:solidFill>
              </a:rPr>
              <a:t>яғни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сутегі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басқа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атомдармен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немесе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атомдар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топтарымен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алмастырылған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кезде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пайда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болатын</a:t>
            </a:r>
            <a:r>
              <a:rPr lang="ru-RU" altLang="ru-RU" sz="3000" b="1" dirty="0">
                <a:solidFill>
                  <a:srgbClr val="9E1258"/>
                </a:solidFill>
              </a:rPr>
              <a:t> </a:t>
            </a:r>
            <a:r>
              <a:rPr lang="ru-RU" altLang="ru-RU" sz="3000" b="1" dirty="0" err="1">
                <a:solidFill>
                  <a:srgbClr val="9E1258"/>
                </a:solidFill>
              </a:rPr>
              <a:t>өнімдер</a:t>
            </a:r>
            <a:r>
              <a:rPr lang="ru-RU" altLang="ru-RU" sz="3000" b="1" dirty="0">
                <a:solidFill>
                  <a:srgbClr val="9E1258"/>
                </a:solidFill>
              </a:rPr>
              <a:t>»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276976" y="4361538"/>
            <a:ext cx="39608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000" b="1"/>
              <a:t>К. Шорлеммер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063750" y="5445125"/>
            <a:ext cx="81740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Бұл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130 </a:t>
            </a:r>
            <a:r>
              <a:rPr lang="ru-RU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жылдан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астам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уақыт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бұрын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берілген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классикалық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анықтама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7" name="Picture 7" descr="boo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149726"/>
            <a:ext cx="2376487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 descr="Гофман. Большая советская энциклопедия. понят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765175"/>
            <a:ext cx="25034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ABA5C6-00C0-51C5-0063-D5E15D4E9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4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1" grpId="0"/>
      <p:bldP spid="194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6F267B-6887-4DEC-BEA2-AB05CE68C2B9}"/>
              </a:ext>
            </a:extLst>
          </p:cNvPr>
          <p:cNvSpPr/>
          <p:nvPr/>
        </p:nvSpPr>
        <p:spPr>
          <a:xfrm>
            <a:off x="69575" y="1076604"/>
            <a:ext cx="11996530" cy="5221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40000"/>
              </a:lnSpc>
              <a:spcAft>
                <a:spcPts val="0"/>
              </a:spcAft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заттың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молекуласын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құрайтын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атомдар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ретсіз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күйде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емес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бір-бірімен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байланыстар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арқылы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(осы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атомдардың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валенттіліктеріне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сәйкес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белгілі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реттілікпен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байланысады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40000"/>
              </a:lnSpc>
              <a:spcAft>
                <a:spcPts val="0"/>
              </a:spcAft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Молекуладағы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атомдардың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реттілігін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А.М. Бутлеров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құрылым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4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Заттың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қасиеттері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молекулалардың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құрылымына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яғни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молекуладағы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атомдардың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бір-бірімен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байланысу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ретіне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байланысты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4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Заттың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қасиеттерін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отырып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құрылымын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анықтауға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болады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ал,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керісінше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құрылымы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қасиеттері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туралы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көп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мағлұмат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4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Атомдар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атомдық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топтардың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қасиеттері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тұрақты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емес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молекулада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орналасқан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басқа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атомдарға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атомдық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топтарға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тәуелді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Бұл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жағдайда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атомдардың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күшті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әсері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бір-бірімен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тікелей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байланысқан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жағдайда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байқалады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4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Молекуланың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құрылымын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құрылымдық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формула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арқылы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көрсетуге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болады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берілген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үшін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ерекше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A5C943-DECC-4B29-B89B-13BD1604FAD3}"/>
              </a:ext>
            </a:extLst>
          </p:cNvPr>
          <p:cNvSpPr/>
          <p:nvPr/>
        </p:nvSpPr>
        <p:spPr>
          <a:xfrm>
            <a:off x="1166842" y="58496"/>
            <a:ext cx="8684109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қосылыстардың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құрылыс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теориясы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(1861)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1EE3DD-A6CF-4183-A3A5-BEEC095E12FB}"/>
              </a:ext>
            </a:extLst>
          </p:cNvPr>
          <p:cNvSpPr txBox="1"/>
          <p:nvPr/>
        </p:nvSpPr>
        <p:spPr>
          <a:xfrm>
            <a:off x="11703721" y="63594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13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C5E250-3059-68B2-2916-B3821EBB4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91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38A1481-6F08-42CF-8CE3-D43A6AF842FA}"/>
              </a:ext>
            </a:extLst>
          </p:cNvPr>
          <p:cNvSpPr/>
          <p:nvPr/>
        </p:nvSpPr>
        <p:spPr>
          <a:xfrm>
            <a:off x="1398103" y="329879"/>
            <a:ext cx="9852991" cy="821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4375" algn="ctr">
              <a:lnSpc>
                <a:spcPts val="192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Способы изображения органических молекул,</a:t>
            </a:r>
          </a:p>
          <a:p>
            <a:pPr marR="714375" algn="ctr">
              <a:lnSpc>
                <a:spcPts val="192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пространственные модели</a:t>
            </a:r>
            <a:endParaRPr lang="ru-RU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www.chimfak.sfedu.ru/images/files/Organic_Chemistry/subject/subject/image043.gif">
            <a:extLst>
              <a:ext uri="{FF2B5EF4-FFF2-40B4-BE49-F238E27FC236}">
                <a16:creationId xmlns:a16="http://schemas.microsoft.com/office/drawing/2014/main" id="{031B406A-D73D-425D-8F5F-35FB1B368A6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92" y="1108471"/>
            <a:ext cx="5691477" cy="14772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987ECD-FB6E-4E80-A87C-8CAB204EA260}"/>
              </a:ext>
            </a:extLst>
          </p:cNvPr>
          <p:cNvSpPr txBox="1"/>
          <p:nvPr/>
        </p:nvSpPr>
        <p:spPr>
          <a:xfrm>
            <a:off x="1989792" y="2587455"/>
            <a:ext cx="276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формулалар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://www.chimfak.sfedu.ru/images/files/Organic_Chemistry/subject/subject/image045.gif">
            <a:extLst>
              <a:ext uri="{FF2B5EF4-FFF2-40B4-BE49-F238E27FC236}">
                <a16:creationId xmlns:a16="http://schemas.microsoft.com/office/drawing/2014/main" id="{24EADC19-B8BA-487D-9556-D224A6BC565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40" y="2874028"/>
            <a:ext cx="4770120" cy="11377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FC518-7CA5-4CD1-82BF-59D30D782B1E}"/>
              </a:ext>
            </a:extLst>
          </p:cNvPr>
          <p:cNvSpPr txBox="1"/>
          <p:nvPr/>
        </p:nvSpPr>
        <p:spPr>
          <a:xfrm>
            <a:off x="2078158" y="3986509"/>
            <a:ext cx="421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Қысқартылған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формулалар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www.chimfak.sfedu.ru/images/files/Organic_Chemistry/subject/subject/image047.gif">
            <a:extLst>
              <a:ext uri="{FF2B5EF4-FFF2-40B4-BE49-F238E27FC236}">
                <a16:creationId xmlns:a16="http://schemas.microsoft.com/office/drawing/2014/main" id="{E222BEFA-8D82-401F-A90B-AFC0BB9E9E7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51" y="4272243"/>
            <a:ext cx="5492695" cy="16205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755C53-5C51-4AD7-BEEC-19112745FC30}"/>
              </a:ext>
            </a:extLst>
          </p:cNvPr>
          <p:cNvSpPr txBox="1"/>
          <p:nvPr/>
        </p:nvSpPr>
        <p:spPr>
          <a:xfrm>
            <a:off x="2415704" y="5857660"/>
            <a:ext cx="350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Қарапайымдатылған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формулалар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C0C61A-3861-401F-877A-D4A49C190DFE}"/>
              </a:ext>
            </a:extLst>
          </p:cNvPr>
          <p:cNvSpPr txBox="1"/>
          <p:nvPr/>
        </p:nvSpPr>
        <p:spPr>
          <a:xfrm>
            <a:off x="11647401" y="63991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0275610-1A01-4F06-BBDD-355397DC8482}"/>
              </a:ext>
            </a:extLst>
          </p:cNvPr>
          <p:cNvSpPr/>
          <p:nvPr/>
        </p:nvSpPr>
        <p:spPr>
          <a:xfrm>
            <a:off x="6583148" y="2438689"/>
            <a:ext cx="53040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Құрылымдық</a:t>
            </a:r>
            <a:r>
              <a:rPr lang="ru-RU" sz="20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формула 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жазықтықта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үш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өлшемді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кеңістікте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өрнектелген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қосылыстағы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атомдардың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орналасуы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байланысу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тәртібін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графикалық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сипаттайтын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формуланың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түрі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B36662-AF25-B321-5950-88B3A6CC5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58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2613"/>
            <a:ext cx="8229600" cy="13221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100" b="1" i="1" dirty="0" err="1"/>
              <a:t>Молекулалардағы</a:t>
            </a:r>
            <a:r>
              <a:rPr lang="ru-RU" sz="3100" b="1" i="1" dirty="0"/>
              <a:t> </a:t>
            </a:r>
            <a:r>
              <a:rPr lang="ru-RU" sz="3100" b="1" i="1" dirty="0" err="1"/>
              <a:t>атомдар</a:t>
            </a:r>
            <a:r>
              <a:rPr lang="ru-RU" sz="3100" b="1" i="1" dirty="0"/>
              <a:t> </a:t>
            </a:r>
            <a:r>
              <a:rPr lang="ru-RU" sz="3100" b="1" i="1" dirty="0" err="1"/>
              <a:t>валенттілігіне</a:t>
            </a:r>
            <a:r>
              <a:rPr lang="ru-RU" sz="3100" b="1" i="1" dirty="0"/>
              <a:t> </a:t>
            </a:r>
            <a:r>
              <a:rPr lang="ru-RU" sz="3100" b="1" i="1" dirty="0" err="1"/>
              <a:t>сәйкес</a:t>
            </a:r>
            <a:r>
              <a:rPr lang="ru-RU" sz="3100" b="1" i="1" dirty="0"/>
              <a:t> </a:t>
            </a:r>
            <a:r>
              <a:rPr lang="ru-RU" sz="3100" b="1" i="1" dirty="0" err="1"/>
              <a:t>белгілі</a:t>
            </a:r>
            <a:r>
              <a:rPr lang="ru-RU" sz="3100" b="1" i="1" dirty="0"/>
              <a:t> </a:t>
            </a:r>
            <a:r>
              <a:rPr lang="ru-RU" sz="3100" b="1" i="1" dirty="0" err="1"/>
              <a:t>бір</a:t>
            </a:r>
            <a:r>
              <a:rPr lang="ru-RU" sz="3100" b="1" i="1" dirty="0"/>
              <a:t> </a:t>
            </a:r>
            <a:r>
              <a:rPr lang="ru-RU" sz="3100" b="1" i="1" dirty="0" err="1"/>
              <a:t>ретпен</a:t>
            </a:r>
            <a:r>
              <a:rPr lang="ru-RU" sz="3100" b="1" i="1" dirty="0"/>
              <a:t> </a:t>
            </a:r>
            <a:r>
              <a:rPr lang="ru-RU" sz="3100" b="1" i="1" dirty="0" err="1"/>
              <a:t>байланысқан</a:t>
            </a:r>
            <a:r>
              <a:rPr lang="ru-RU" sz="3100" b="1" i="1" dirty="0"/>
              <a:t>. (</a:t>
            </a:r>
            <a:r>
              <a:rPr lang="ru-RU" sz="3100" b="1" i="1" dirty="0" err="1"/>
              <a:t>Көміртек</a:t>
            </a:r>
            <a:r>
              <a:rPr lang="ru-RU" sz="3100" b="1" i="1" dirty="0"/>
              <a:t> - </a:t>
            </a:r>
            <a:r>
              <a:rPr lang="ru-RU" sz="3100" b="1" i="1" dirty="0" err="1"/>
              <a:t>төрт</a:t>
            </a:r>
            <a:r>
              <a:rPr lang="ru-RU" sz="3100" b="1" i="1" dirty="0"/>
              <a:t> </a:t>
            </a:r>
            <a:r>
              <a:rPr lang="ru-RU" sz="3100" b="1" i="1" dirty="0" err="1"/>
              <a:t>валентті</a:t>
            </a:r>
            <a:r>
              <a:rPr lang="ru-RU" sz="3100" b="1" i="1" dirty="0"/>
              <a:t>).</a:t>
            </a:r>
            <a:br>
              <a:rPr lang="ru-RU" sz="3200" b="1" i="1" u="sng" dirty="0"/>
            </a:br>
            <a:endParaRPr lang="ru-RU" sz="3200" dirty="0">
              <a:latin typeface="Comic Sans MS" panose="030F0702030302020204" pitchFamily="66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907458" y="1202175"/>
            <a:ext cx="8681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Times New Roman" panose="02020603050405020304" pitchFamily="18" charset="0"/>
              </a:rPr>
              <a:t>а) </a:t>
            </a:r>
            <a:r>
              <a:rPr lang="ru-RU" altLang="ru-RU" dirty="0" err="1">
                <a:latin typeface="Times New Roman" panose="02020603050405020304" pitchFamily="18" charset="0"/>
              </a:rPr>
              <a:t>төрт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валентті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көміртек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атомдары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бір-бірімен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қосылып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әртүрлі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тізбектер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құра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алады</a:t>
            </a:r>
            <a:r>
              <a:rPr lang="ru-RU" altLang="ru-RU" dirty="0">
                <a:latin typeface="Times New Roman" panose="02020603050405020304" pitchFamily="18" charset="0"/>
              </a:rPr>
              <a:t>: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60364"/>
            <a:ext cx="1565787" cy="55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44" y="1753822"/>
            <a:ext cx="1061884" cy="74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902" y="1766355"/>
            <a:ext cx="1112290" cy="88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1954468" y="2330836"/>
            <a:ext cx="1619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dirty="0" err="1">
                <a:latin typeface="Times New Roman" panose="02020603050405020304" pitchFamily="18" charset="0"/>
              </a:rPr>
              <a:t>тармақталмаған</a:t>
            </a:r>
            <a:r>
              <a:rPr lang="ru-RU" altLang="ru-RU" sz="1200" dirty="0">
                <a:latin typeface="Times New Roman" panose="02020603050405020304" pitchFamily="18" charset="0"/>
              </a:rPr>
              <a:t> </a:t>
            </a:r>
            <a:r>
              <a:rPr lang="ru-RU" altLang="ru-RU" sz="1200" dirty="0" err="1">
                <a:latin typeface="Times New Roman" panose="02020603050405020304" pitchFamily="18" charset="0"/>
              </a:rPr>
              <a:t>ашық</a:t>
            </a:r>
            <a:endParaRPr lang="ru-RU" altLang="ru-RU" sz="12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34836" name="Group 2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00304211"/>
              </p:ext>
            </p:extLst>
          </p:nvPr>
        </p:nvGraphicFramePr>
        <p:xfrm>
          <a:off x="3759610" y="2530557"/>
          <a:ext cx="2057400" cy="30480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ашық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тармақталған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79" name="Rectangle 21"/>
          <p:cNvSpPr>
            <a:spLocks noChangeArrowheads="1"/>
          </p:cNvSpPr>
          <p:nvPr/>
        </p:nvSpPr>
        <p:spPr bwMode="auto">
          <a:xfrm>
            <a:off x="6096000" y="2648976"/>
            <a:ext cx="7312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dirty="0" err="1">
                <a:latin typeface="Times New Roman" panose="02020603050405020304" pitchFamily="18" charset="0"/>
              </a:rPr>
              <a:t>жабық</a:t>
            </a:r>
            <a:r>
              <a:rPr lang="ru-RU" altLang="ru-RU" sz="1400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180" name="Rectangle 22"/>
          <p:cNvSpPr>
            <a:spLocks noChangeArrowheads="1"/>
          </p:cNvSpPr>
          <p:nvPr/>
        </p:nvSpPr>
        <p:spPr bwMode="auto">
          <a:xfrm>
            <a:off x="1778410" y="2987531"/>
            <a:ext cx="807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dirty="0">
                <a:latin typeface="Times New Roman" panose="02020603050405020304" pitchFamily="18" charset="0"/>
              </a:rPr>
              <a:t>б)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көміртек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атомдарының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молекулаларға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қосылу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тәртібі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әр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түрлі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болуы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мүмкін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және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көміртек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атомдары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арасындағы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ковалентті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химиялық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байланыстың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түріне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байланысты</a:t>
            </a:r>
            <a:r>
              <a:rPr lang="ru-RU" altLang="ru-RU" sz="1600" dirty="0">
                <a:latin typeface="Times New Roman" panose="02020603050405020304" pitchFamily="18" charset="0"/>
              </a:rPr>
              <a:t> -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бір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немесе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көп</a:t>
            </a:r>
            <a:r>
              <a:rPr lang="ru-RU" altLang="ru-RU" sz="1600" dirty="0">
                <a:latin typeface="Times New Roman" panose="02020603050405020304" pitchFamily="18" charset="0"/>
              </a:rPr>
              <a:t> (</a:t>
            </a:r>
            <a:r>
              <a:rPr lang="ru-RU" altLang="ru-RU" sz="1600" dirty="0" err="1">
                <a:latin typeface="Times New Roman" panose="02020603050405020304" pitchFamily="18" charset="0"/>
              </a:rPr>
              <a:t>екі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және</a:t>
            </a:r>
            <a:r>
              <a:rPr lang="ru-RU" altLang="ru-RU" sz="1600" dirty="0">
                <a:latin typeface="Times New Roman" panose="02020603050405020304" pitchFamily="18" charset="0"/>
              </a:rPr>
              <a:t> </a:t>
            </a:r>
            <a:r>
              <a:rPr lang="ru-RU" altLang="ru-RU" sz="1600" dirty="0" err="1">
                <a:latin typeface="Times New Roman" panose="02020603050405020304" pitchFamily="18" charset="0"/>
              </a:rPr>
              <a:t>үш</a:t>
            </a:r>
            <a:r>
              <a:rPr lang="ru-RU" altLang="ru-RU" sz="1600" dirty="0">
                <a:latin typeface="Times New Roman" panose="02020603050405020304" pitchFamily="18" charset="0"/>
              </a:rPr>
              <a:t>):</a:t>
            </a:r>
          </a:p>
        </p:txBody>
      </p:sp>
      <p:pic>
        <p:nvPicPr>
          <p:cNvPr id="7181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990" y="3970702"/>
            <a:ext cx="1186205" cy="75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718" y="3984605"/>
            <a:ext cx="1460090" cy="73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10" y="3984605"/>
            <a:ext cx="1755058" cy="41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3EA968-D792-6C85-1E83-116E466E7247}"/>
              </a:ext>
            </a:extLst>
          </p:cNvPr>
          <p:cNvSpPr txBox="1"/>
          <p:nvPr/>
        </p:nvSpPr>
        <p:spPr>
          <a:xfrm>
            <a:off x="1907458" y="4857045"/>
            <a:ext cx="8587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 err="1"/>
              <a:t>Заттардың</a:t>
            </a:r>
            <a:r>
              <a:rPr lang="ru-RU" sz="1800" dirty="0"/>
              <a:t> </a:t>
            </a:r>
            <a:r>
              <a:rPr lang="ru-RU" sz="1800" dirty="0" err="1"/>
              <a:t>қасиеттері</a:t>
            </a:r>
            <a:r>
              <a:rPr lang="ru-RU" sz="1800" dirty="0"/>
              <a:t> </a:t>
            </a:r>
            <a:r>
              <a:rPr lang="ru-RU" sz="1800" dirty="0" err="1"/>
              <a:t>олардың</a:t>
            </a:r>
            <a:r>
              <a:rPr lang="ru-RU" sz="1800" dirty="0"/>
              <a:t> </a:t>
            </a:r>
            <a:r>
              <a:rPr lang="ru-RU" sz="1800" dirty="0" err="1"/>
              <a:t>сапалық</a:t>
            </a:r>
            <a:r>
              <a:rPr lang="ru-RU" sz="1800" dirty="0"/>
              <a:t> </a:t>
            </a:r>
            <a:r>
              <a:rPr lang="ru-RU" sz="1800" dirty="0" err="1"/>
              <a:t>және</a:t>
            </a:r>
            <a:r>
              <a:rPr lang="ru-RU" sz="1800" dirty="0"/>
              <a:t> </a:t>
            </a:r>
            <a:r>
              <a:rPr lang="ru-RU" sz="1800" dirty="0" err="1"/>
              <a:t>сандық</a:t>
            </a:r>
            <a:r>
              <a:rPr lang="ru-RU" sz="1800" dirty="0"/>
              <a:t> </a:t>
            </a:r>
            <a:r>
              <a:rPr lang="ru-RU" sz="1800" dirty="0" err="1"/>
              <a:t>құрамына</a:t>
            </a:r>
            <a:r>
              <a:rPr lang="ru-RU" sz="1800" dirty="0"/>
              <a:t> </a:t>
            </a:r>
            <a:r>
              <a:rPr lang="ru-RU" sz="1800" dirty="0" err="1"/>
              <a:t>ғана</a:t>
            </a:r>
            <a:r>
              <a:rPr lang="ru-RU" sz="1800" dirty="0"/>
              <a:t> </a:t>
            </a:r>
            <a:r>
              <a:rPr lang="ru-RU" sz="1800" dirty="0" err="1"/>
              <a:t>емес</a:t>
            </a:r>
            <a:r>
              <a:rPr lang="ru-RU" sz="1800" dirty="0"/>
              <a:t>, </a:t>
            </a:r>
            <a:r>
              <a:rPr lang="ru-RU" sz="1800" dirty="0" err="1"/>
              <a:t>сонымен</a:t>
            </a:r>
            <a:r>
              <a:rPr lang="ru-RU" sz="1800" dirty="0"/>
              <a:t> </a:t>
            </a:r>
            <a:r>
              <a:rPr lang="ru-RU" sz="1800" dirty="0" err="1"/>
              <a:t>қатар</a:t>
            </a:r>
            <a:r>
              <a:rPr lang="ru-RU" sz="1800" dirty="0"/>
              <a:t> </a:t>
            </a:r>
            <a:r>
              <a:rPr lang="ru-RU" sz="1800" dirty="0" err="1"/>
              <a:t>олардың</a:t>
            </a:r>
            <a:r>
              <a:rPr lang="ru-RU" sz="1800" dirty="0"/>
              <a:t> </a:t>
            </a:r>
            <a:r>
              <a:rPr lang="ru-RU" sz="1800" dirty="0" err="1"/>
              <a:t>молекулаларының</a:t>
            </a:r>
            <a:r>
              <a:rPr lang="ru-RU" sz="1800" dirty="0"/>
              <a:t> </a:t>
            </a:r>
            <a:r>
              <a:rPr lang="ru-RU" sz="1800" dirty="0" err="1"/>
              <a:t>құрылымына</a:t>
            </a:r>
            <a:r>
              <a:rPr lang="ru-RU" sz="1800" dirty="0"/>
              <a:t> </a:t>
            </a:r>
            <a:r>
              <a:rPr lang="ru-RU" sz="1800" dirty="0" err="1"/>
              <a:t>байланысты</a:t>
            </a:r>
            <a:r>
              <a:rPr lang="ru-RU" sz="1800" dirty="0"/>
              <a:t>.</a:t>
            </a:r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04F291-C245-7924-33AC-68F92C993423}"/>
              </a:ext>
            </a:extLst>
          </p:cNvPr>
          <p:cNvSpPr txBox="1"/>
          <p:nvPr/>
        </p:nvSpPr>
        <p:spPr>
          <a:xfrm>
            <a:off x="1966296" y="5473409"/>
            <a:ext cx="88387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ru-RU" altLang="ru-RU" sz="1800" dirty="0" err="1">
                <a:latin typeface="Times New Roman" panose="02020603050405020304" pitchFamily="18" charset="0"/>
              </a:rPr>
              <a:t>Бұл</a:t>
            </a:r>
            <a:r>
              <a:rPr lang="ru-RU" altLang="ru-RU" sz="1800" dirty="0">
                <a:latin typeface="Times New Roman" panose="02020603050405020304" pitchFamily="18" charset="0"/>
              </a:rPr>
              <a:t> позиция изомерия </a:t>
            </a:r>
            <a:r>
              <a:rPr lang="ru-RU" altLang="ru-RU" sz="1800" dirty="0" err="1">
                <a:latin typeface="Times New Roman" panose="02020603050405020304" pitchFamily="18" charset="0"/>
              </a:rPr>
              <a:t>құбылысын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</a:rPr>
              <a:t>түсіндіреді</a:t>
            </a:r>
            <a:r>
              <a:rPr lang="ru-RU" altLang="ru-RU" sz="1800" dirty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ru-RU" altLang="ru-RU" sz="1800" dirty="0">
                <a:latin typeface="Times New Roman" panose="02020603050405020304" pitchFamily="18" charset="0"/>
              </a:rPr>
              <a:t>   </a:t>
            </a:r>
            <a:r>
              <a:rPr lang="ru-RU" altLang="ru-RU" sz="1800" dirty="0" err="1">
                <a:latin typeface="Times New Roman" panose="02020603050405020304" pitchFamily="18" charset="0"/>
              </a:rPr>
              <a:t>Құрамы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</a:rPr>
              <a:t>бірдей</a:t>
            </a:r>
            <a:r>
              <a:rPr lang="ru-RU" altLang="ru-RU" sz="1800" dirty="0">
                <a:latin typeface="Times New Roman" panose="02020603050405020304" pitchFamily="18" charset="0"/>
              </a:rPr>
              <a:t>, </a:t>
            </a:r>
            <a:r>
              <a:rPr lang="ru-RU" altLang="ru-RU" sz="1800" dirty="0" err="1">
                <a:latin typeface="Times New Roman" panose="02020603050405020304" pitchFamily="18" charset="0"/>
              </a:rPr>
              <a:t>бірақ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</a:rPr>
              <a:t>химиялық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</a:rPr>
              <a:t>немесе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</a:rPr>
              <a:t>кеңістіктік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</a:rPr>
              <a:t>құрылымы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</a:rPr>
              <a:t>әр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</a:rPr>
              <a:t>түрлі</a:t>
            </a:r>
            <a:r>
              <a:rPr lang="ru-RU" altLang="ru-RU" sz="1800" dirty="0">
                <a:latin typeface="Times New Roman" panose="02020603050405020304" pitchFamily="18" charset="0"/>
              </a:rPr>
              <a:t>, </a:t>
            </a:r>
            <a:r>
              <a:rPr lang="ru-RU" altLang="ru-RU" sz="1800" dirty="0" err="1">
                <a:latin typeface="Times New Roman" panose="02020603050405020304" pitchFamily="18" charset="0"/>
              </a:rPr>
              <a:t>сондықтан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</a:rPr>
              <a:t>қасиеттері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</a:rPr>
              <a:t>әр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</a:rPr>
              <a:t>түрлі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</a:rPr>
              <a:t>заттарды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b="1" dirty="0" err="1">
                <a:latin typeface="Times New Roman" panose="02020603050405020304" pitchFamily="18" charset="0"/>
              </a:rPr>
              <a:t>изомерлер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</a:rPr>
              <a:t>деп</a:t>
            </a: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</a:rPr>
              <a:t>атайды</a:t>
            </a:r>
            <a:r>
              <a:rPr lang="ru-RU" altLang="ru-RU" sz="1800" dirty="0">
                <a:latin typeface="Times New Roman" panose="02020603050405020304" pitchFamily="18" charset="0"/>
              </a:rPr>
              <a:t>.</a:t>
            </a:r>
            <a:endParaRPr lang="ru-RU" altLang="ru-RU" sz="1800" i="1" dirty="0">
              <a:latin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CD151A-136F-2F37-489A-2B4F32ED32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65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42081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err="1"/>
              <a:t>Құрылымдық</a:t>
            </a:r>
            <a:r>
              <a:rPr lang="ru-RU" dirty="0"/>
              <a:t> изомерия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6525" y="1117638"/>
            <a:ext cx="8229600" cy="1143000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sz="2400" b="1" dirty="0" err="1"/>
              <a:t>Құрылымдық</a:t>
            </a:r>
            <a:r>
              <a:rPr lang="ru-RU" sz="2400" b="1" dirty="0"/>
              <a:t> изомерия, </a:t>
            </a:r>
            <a:r>
              <a:rPr lang="ru-RU" sz="2400" dirty="0" err="1"/>
              <a:t>онда</a:t>
            </a:r>
            <a:r>
              <a:rPr lang="ru-RU" sz="2400" dirty="0"/>
              <a:t> </a:t>
            </a:r>
            <a:r>
              <a:rPr lang="ru-RU" sz="2400" dirty="0" err="1"/>
              <a:t>заттар</a:t>
            </a:r>
            <a:r>
              <a:rPr lang="ru-RU" sz="2400" dirty="0"/>
              <a:t> </a:t>
            </a:r>
            <a:r>
              <a:rPr lang="ru-RU" sz="2400" dirty="0" err="1"/>
              <a:t>атомдардың</a:t>
            </a:r>
            <a:r>
              <a:rPr lang="ru-RU" sz="2400" dirty="0"/>
              <a:t> </a:t>
            </a:r>
            <a:r>
              <a:rPr lang="ru-RU" sz="2400" dirty="0" err="1"/>
              <a:t>байланысу</a:t>
            </a:r>
            <a:r>
              <a:rPr lang="ru-RU" sz="2400" dirty="0"/>
              <a:t> </a:t>
            </a:r>
            <a:r>
              <a:rPr lang="ru-RU" sz="2400" dirty="0" err="1"/>
              <a:t>ретімен</a:t>
            </a:r>
            <a:r>
              <a:rPr lang="ru-RU" sz="2400" dirty="0"/>
              <a:t> </a:t>
            </a:r>
            <a:r>
              <a:rPr lang="ru-RU" sz="2400" dirty="0" err="1"/>
              <a:t>молекулаларда</a:t>
            </a:r>
            <a:r>
              <a:rPr lang="ru-RU" sz="2400" dirty="0"/>
              <a:t> </a:t>
            </a:r>
            <a:r>
              <a:rPr lang="ru-RU" sz="2400" dirty="0" err="1"/>
              <a:t>ерекшеленеді</a:t>
            </a:r>
            <a:r>
              <a:rPr lang="ru-RU" sz="2400" dirty="0"/>
              <a:t>:    </a:t>
            </a:r>
            <a:r>
              <a:rPr lang="ru-RU" sz="1800" dirty="0"/>
              <a:t>1)</a:t>
            </a:r>
            <a:r>
              <a:rPr lang="ru-RU" sz="1800" b="1" dirty="0"/>
              <a:t> </a:t>
            </a:r>
            <a:r>
              <a:rPr lang="ru-RU" sz="1800" b="1" i="1" dirty="0" err="1"/>
              <a:t>көміртегі</a:t>
            </a:r>
            <a:r>
              <a:rPr lang="ru-RU" sz="1800" b="1" i="1" dirty="0"/>
              <a:t> </a:t>
            </a:r>
            <a:r>
              <a:rPr lang="ru-RU" sz="1800" b="1" i="1" dirty="0" err="1"/>
              <a:t>қаңқасының</a:t>
            </a:r>
            <a:r>
              <a:rPr lang="ru-RU" sz="1800" b="1" i="1" dirty="0"/>
              <a:t> </a:t>
            </a:r>
            <a:r>
              <a:rPr lang="ru-RU" sz="1800" b="1" i="1" dirty="0" err="1"/>
              <a:t>изомериясы</a:t>
            </a:r>
            <a:endParaRPr lang="ru-RU" sz="1800" b="1" i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887" y="2551925"/>
            <a:ext cx="15716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901" name="Group 13"/>
          <p:cNvGraphicFramePr>
            <a:graphicFrameLocks noGrp="1"/>
          </p:cNvGraphicFramePr>
          <p:nvPr/>
        </p:nvGraphicFramePr>
        <p:xfrm>
          <a:off x="2846230" y="2902045"/>
          <a:ext cx="1150938" cy="401638"/>
        </p:xfrm>
        <a:graphic>
          <a:graphicData uri="http://schemas.openxmlformats.org/drawingml/2006/table">
            <a:tbl>
              <a:tblPr/>
              <a:tblGrid>
                <a:gridCol w="1150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 - Бутан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47" name="Rectangle 14"/>
          <p:cNvSpPr>
            <a:spLocks noChangeArrowheads="1"/>
          </p:cNvSpPr>
          <p:nvPr/>
        </p:nvSpPr>
        <p:spPr bwMode="auto">
          <a:xfrm>
            <a:off x="5521325" y="3378200"/>
            <a:ext cx="1841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br>
              <a:rPr lang="ru-RU" altLang="ru-RU" sz="900">
                <a:latin typeface="Times New Roman" panose="02020603050405020304" pitchFamily="18" charset="0"/>
              </a:rPr>
            </a:br>
            <a:endParaRPr lang="ru-RU" altLang="ru-RU"/>
          </a:p>
        </p:txBody>
      </p:sp>
      <p:pic>
        <p:nvPicPr>
          <p:cNvPr id="1024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2553948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918" name="Group 30"/>
          <p:cNvGraphicFramePr>
            <a:graphicFrameLocks noGrp="1"/>
          </p:cNvGraphicFramePr>
          <p:nvPr/>
        </p:nvGraphicFramePr>
        <p:xfrm>
          <a:off x="6284119" y="2722650"/>
          <a:ext cx="2133600" cy="274638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изобутан (2-метилпропан)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73" marB="45773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51" name="Rectangle 26"/>
          <p:cNvSpPr>
            <a:spLocks noChangeArrowheads="1"/>
          </p:cNvSpPr>
          <p:nvPr/>
        </p:nvSpPr>
        <p:spPr bwMode="auto">
          <a:xfrm>
            <a:off x="5289550" y="3298825"/>
            <a:ext cx="1841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br>
              <a:rPr lang="ru-RU" altLang="ru-RU" sz="900">
                <a:latin typeface="Times New Roman" panose="02020603050405020304" pitchFamily="18" charset="0"/>
              </a:rPr>
            </a:br>
            <a:endParaRPr lang="ru-RU" altLang="ru-RU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2376411" y="3235347"/>
            <a:ext cx="266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2)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Орналасу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изомериясы</a:t>
            </a:r>
            <a:r>
              <a:rPr lang="ru-RU" dirty="0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37932" name="Group 44"/>
          <p:cNvGraphicFramePr>
            <a:graphicFrameLocks noGrp="1"/>
          </p:cNvGraphicFramePr>
          <p:nvPr/>
        </p:nvGraphicFramePr>
        <p:xfrm>
          <a:off x="2434432" y="3511633"/>
          <a:ext cx="2460625" cy="401638"/>
        </p:xfrm>
        <a:graphic>
          <a:graphicData uri="http://schemas.openxmlformats.org/drawingml/2006/table">
            <a:tbl>
              <a:tblPr/>
              <a:tblGrid>
                <a:gridCol w="246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қос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байланыстын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орны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55" name="Rectangle 42"/>
          <p:cNvSpPr>
            <a:spLocks noChangeArrowheads="1"/>
          </p:cNvSpPr>
          <p:nvPr/>
        </p:nvSpPr>
        <p:spPr bwMode="auto">
          <a:xfrm>
            <a:off x="5521325" y="3390900"/>
            <a:ext cx="1841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br>
              <a:rPr lang="ru-RU" altLang="ru-RU" sz="900">
                <a:latin typeface="Times New Roman" panose="02020603050405020304" pitchFamily="18" charset="0"/>
              </a:rPr>
            </a:br>
            <a:endParaRPr lang="ru-RU" altLang="ru-RU"/>
          </a:p>
        </p:txBody>
      </p:sp>
      <p:pic>
        <p:nvPicPr>
          <p:cNvPr id="10256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178" y="3962401"/>
            <a:ext cx="1495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7" name="Rectangle 46"/>
          <p:cNvSpPr>
            <a:spLocks noChangeArrowheads="1"/>
          </p:cNvSpPr>
          <p:nvPr/>
        </p:nvSpPr>
        <p:spPr bwMode="auto">
          <a:xfrm>
            <a:off x="2828796" y="4237039"/>
            <a:ext cx="738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anose="02020603050405020304" pitchFamily="18" charset="0"/>
              </a:rPr>
              <a:t>бутен-1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0258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494" y="3957563"/>
            <a:ext cx="1466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9" name="Rectangle 49"/>
          <p:cNvSpPr>
            <a:spLocks noChangeArrowheads="1"/>
          </p:cNvSpPr>
          <p:nvPr/>
        </p:nvSpPr>
        <p:spPr bwMode="auto">
          <a:xfrm>
            <a:off x="6816725" y="3412268"/>
            <a:ext cx="1792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chemeClr val="bg2"/>
                </a:solidFill>
                <a:latin typeface="Times New Roman" panose="02020603050405020304" pitchFamily="18" charset="0"/>
              </a:rPr>
              <a:t>б) </a:t>
            </a:r>
            <a:r>
              <a:rPr lang="ru-RU" altLang="ru-RU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орынбасары</a:t>
            </a:r>
            <a:endParaRPr lang="ru-RU" altLang="ru-RU" dirty="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0" name="Rectangle 51"/>
          <p:cNvSpPr>
            <a:spLocks noChangeArrowheads="1"/>
          </p:cNvSpPr>
          <p:nvPr/>
        </p:nvSpPr>
        <p:spPr bwMode="auto">
          <a:xfrm>
            <a:off x="9753600" y="5030788"/>
            <a:ext cx="280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0261" name="Picture 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119" y="3867150"/>
            <a:ext cx="142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2" name="Rectangle 53"/>
          <p:cNvSpPr>
            <a:spLocks noChangeArrowheads="1"/>
          </p:cNvSpPr>
          <p:nvPr/>
        </p:nvSpPr>
        <p:spPr bwMode="auto">
          <a:xfrm>
            <a:off x="6509544" y="4249044"/>
            <a:ext cx="1117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anose="02020603050405020304" pitchFamily="18" charset="0"/>
              </a:rPr>
              <a:t>1-хлорпропан </a:t>
            </a:r>
          </a:p>
        </p:txBody>
      </p:sp>
      <p:pic>
        <p:nvPicPr>
          <p:cNvPr id="10263" name="Picture 5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75" y="3748013"/>
            <a:ext cx="11811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4" name="Rectangle 55"/>
          <p:cNvSpPr>
            <a:spLocks noChangeArrowheads="1"/>
          </p:cNvSpPr>
          <p:nvPr/>
        </p:nvSpPr>
        <p:spPr bwMode="auto">
          <a:xfrm>
            <a:off x="8293100" y="4248046"/>
            <a:ext cx="1117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anose="02020603050405020304" pitchFamily="18" charset="0"/>
              </a:rPr>
              <a:t>2-хлорпропан </a:t>
            </a:r>
          </a:p>
        </p:txBody>
      </p:sp>
      <p:sp>
        <p:nvSpPr>
          <p:cNvPr id="37944" name="Rectangle 56"/>
          <p:cNvSpPr>
            <a:spLocks noChangeArrowheads="1"/>
          </p:cNvSpPr>
          <p:nvPr/>
        </p:nvSpPr>
        <p:spPr bwMode="auto">
          <a:xfrm>
            <a:off x="2306637" y="4576249"/>
            <a:ext cx="53214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ru-RU" b="1" dirty="0">
                <a:latin typeface="Times New Roman" pitchFamily="18" charset="0"/>
              </a:rPr>
              <a:t>в) </a:t>
            </a:r>
            <a:r>
              <a:rPr lang="ru-RU" dirty="0" err="1">
                <a:latin typeface="Times New Roman" pitchFamily="18" charset="0"/>
              </a:rPr>
              <a:t>функционалдық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топтардың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орналасу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изомериясы</a:t>
            </a:r>
            <a:endParaRPr lang="ru-RU" dirty="0">
              <a:latin typeface="Times New Roman" pitchFamily="18" charset="0"/>
            </a:endParaRPr>
          </a:p>
        </p:txBody>
      </p:sp>
      <p:pic>
        <p:nvPicPr>
          <p:cNvPr id="10266" name="Picture 5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2" y="5041901"/>
            <a:ext cx="17335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5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98" y="5012210"/>
            <a:ext cx="16287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47" name="Rectangle 59"/>
          <p:cNvSpPr>
            <a:spLocks noChangeArrowheads="1"/>
          </p:cNvSpPr>
          <p:nvPr/>
        </p:nvSpPr>
        <p:spPr bwMode="auto">
          <a:xfrm>
            <a:off x="2395538" y="5455235"/>
            <a:ext cx="53463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latin typeface="Times New Roman" pitchFamily="18" charset="0"/>
              </a:rPr>
              <a:t>3) </a:t>
            </a:r>
            <a:r>
              <a:rPr lang="ru-RU" sz="1600" b="1" i="1" dirty="0" err="1">
                <a:latin typeface="Times New Roman" pitchFamily="18" charset="0"/>
              </a:rPr>
              <a:t>гомологтық</a:t>
            </a:r>
            <a:r>
              <a:rPr lang="ru-RU" sz="1600" b="1" i="1" dirty="0">
                <a:latin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</a:rPr>
              <a:t>қатарлардың</a:t>
            </a:r>
            <a:r>
              <a:rPr lang="ru-RU" sz="1600" b="1" i="1" dirty="0">
                <a:latin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</a:rPr>
              <a:t>изомериясы</a:t>
            </a:r>
            <a:r>
              <a:rPr lang="ru-RU" sz="1600" b="1" i="1" dirty="0">
                <a:latin typeface="Times New Roman" pitchFamily="18" charset="0"/>
              </a:rPr>
              <a:t> (класс </a:t>
            </a:r>
            <a:r>
              <a:rPr lang="ru-RU" sz="1600" b="1" i="1" dirty="0" err="1">
                <a:latin typeface="Times New Roman" pitchFamily="18" charset="0"/>
              </a:rPr>
              <a:t>аралық</a:t>
            </a:r>
            <a:r>
              <a:rPr lang="ru-RU" sz="1600" b="1" i="1" dirty="0">
                <a:latin typeface="Times New Roman" pitchFamily="18" charset="0"/>
              </a:rPr>
              <a:t>)</a:t>
            </a:r>
            <a:endParaRPr lang="ru-RU" sz="1600" b="1" dirty="0">
              <a:latin typeface="Times New Roman" pitchFamily="18" charset="0"/>
            </a:endParaRPr>
          </a:p>
        </p:txBody>
      </p:sp>
      <p:pic>
        <p:nvPicPr>
          <p:cNvPr id="10269" name="Picture 6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747" y="589915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0" name="Picture 6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0" y="5855111"/>
            <a:ext cx="12287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1" name="Rectangle 64"/>
          <p:cNvSpPr>
            <a:spLocks noChangeArrowheads="1"/>
          </p:cNvSpPr>
          <p:nvPr/>
        </p:nvSpPr>
        <p:spPr bwMode="auto">
          <a:xfrm>
            <a:off x="1524001" y="263048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37962" name="Group 74"/>
          <p:cNvGraphicFramePr>
            <a:graphicFrameLocks noGrp="1"/>
          </p:cNvGraphicFramePr>
          <p:nvPr/>
        </p:nvGraphicFramePr>
        <p:xfrm>
          <a:off x="1524000" y="2630489"/>
          <a:ext cx="208002" cy="536575"/>
        </p:xfrm>
        <a:graphic>
          <a:graphicData uri="http://schemas.openxmlformats.org/drawingml/2006/table">
            <a:tbl>
              <a:tblPr/>
              <a:tblGrid>
                <a:gridCol w="208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6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91301" marR="91301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74" name="Rectangle 75"/>
          <p:cNvSpPr>
            <a:spLocks noChangeArrowheads="1"/>
          </p:cNvSpPr>
          <p:nvPr/>
        </p:nvSpPr>
        <p:spPr bwMode="auto">
          <a:xfrm>
            <a:off x="1524000" y="316706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br>
              <a:rPr lang="ru-RU" altLang="ru-RU"/>
            </a:br>
            <a:endParaRPr lang="ru-RU" altLang="ru-RU"/>
          </a:p>
        </p:txBody>
      </p:sp>
      <p:graphicFrame>
        <p:nvGraphicFramePr>
          <p:cNvPr id="37976" name="Group 88"/>
          <p:cNvGraphicFramePr>
            <a:graphicFrameLocks noGrp="1"/>
          </p:cNvGraphicFramePr>
          <p:nvPr/>
        </p:nvGraphicFramePr>
        <p:xfrm>
          <a:off x="3086894" y="6218237"/>
          <a:ext cx="912813" cy="274638"/>
        </p:xfrm>
        <a:graphic>
          <a:graphicData uri="http://schemas.openxmlformats.org/drawingml/2006/table">
            <a:tbl>
              <a:tblPr/>
              <a:tblGrid>
                <a:gridCol w="912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бутен-2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73" marB="45773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77" name="Rectangle 86"/>
          <p:cNvSpPr>
            <a:spLocks noChangeArrowheads="1"/>
          </p:cNvSpPr>
          <p:nvPr/>
        </p:nvSpPr>
        <p:spPr bwMode="auto">
          <a:xfrm>
            <a:off x="5792788" y="3298825"/>
            <a:ext cx="1841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br>
              <a:rPr lang="ru-RU" altLang="ru-RU" sz="900"/>
            </a:br>
            <a:endParaRPr lang="ru-RU" alt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9F7F3B-99AA-AC4C-6D47-88FF915DA9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9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err="1"/>
              <a:t>Кеңістіктік</a:t>
            </a:r>
            <a:r>
              <a:rPr lang="ru-RU" dirty="0"/>
              <a:t> изомерия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31924" y="1909916"/>
            <a:ext cx="8185353" cy="3352800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sz="2000" dirty="0" err="1"/>
              <a:t>Заттардың</a:t>
            </a:r>
            <a:r>
              <a:rPr lang="ru-RU" sz="2000" dirty="0"/>
              <a:t> </a:t>
            </a:r>
            <a:r>
              <a:rPr lang="ru-RU" sz="2000" dirty="0" err="1"/>
              <a:t>молекулалары</a:t>
            </a:r>
            <a:r>
              <a:rPr lang="ru-RU" sz="2000" dirty="0"/>
              <a:t> </a:t>
            </a:r>
            <a:r>
              <a:rPr lang="ru-RU" sz="2000" dirty="0" err="1"/>
              <a:t>атомдардың</a:t>
            </a:r>
            <a:r>
              <a:rPr lang="ru-RU" sz="2000" dirty="0"/>
              <a:t> </a:t>
            </a:r>
            <a:r>
              <a:rPr lang="ru-RU" sz="2000" dirty="0" err="1"/>
              <a:t>байланысу</a:t>
            </a:r>
            <a:r>
              <a:rPr lang="ru-RU" sz="2000" dirty="0"/>
              <a:t> </a:t>
            </a:r>
            <a:r>
              <a:rPr lang="ru-RU" sz="2000" dirty="0" err="1"/>
              <a:t>ретімен</a:t>
            </a:r>
            <a:r>
              <a:rPr lang="ru-RU" sz="2000" dirty="0"/>
              <a:t> </a:t>
            </a:r>
            <a:r>
              <a:rPr lang="ru-RU" sz="2000" dirty="0" err="1"/>
              <a:t>емес</a:t>
            </a:r>
            <a:r>
              <a:rPr lang="ru-RU" sz="2000" dirty="0"/>
              <a:t>, </a:t>
            </a:r>
            <a:r>
              <a:rPr lang="ru-RU" sz="2000" dirty="0" err="1"/>
              <a:t>кеңістіктегі</a:t>
            </a:r>
            <a:r>
              <a:rPr lang="ru-RU" sz="2000" dirty="0"/>
              <a:t> </a:t>
            </a:r>
            <a:r>
              <a:rPr lang="ru-RU" sz="2000" dirty="0" err="1"/>
              <a:t>орналасуымен</a:t>
            </a:r>
            <a:r>
              <a:rPr lang="ru-RU" sz="2000" dirty="0"/>
              <a:t> </a:t>
            </a:r>
            <a:r>
              <a:rPr lang="ru-RU" sz="2000" dirty="0" err="1"/>
              <a:t>ерекшеленетін</a:t>
            </a:r>
            <a:r>
              <a:rPr lang="ru-RU" sz="2000" dirty="0"/>
              <a:t> </a:t>
            </a:r>
            <a:r>
              <a:rPr lang="ru-RU" sz="2000" dirty="0" err="1"/>
              <a:t>кеңістіктік</a:t>
            </a:r>
            <a:r>
              <a:rPr lang="ru-RU" sz="2000" dirty="0"/>
              <a:t> изомерия: </a:t>
            </a:r>
            <a:r>
              <a:rPr lang="ru-RU" sz="2000" b="1" dirty="0" err="1"/>
              <a:t>цис</a:t>
            </a:r>
            <a:r>
              <a:rPr lang="ru-RU" sz="2000" b="1" dirty="0"/>
              <a:t>-, </a:t>
            </a:r>
            <a:r>
              <a:rPr lang="ru-RU" sz="2000" b="1" dirty="0" err="1"/>
              <a:t>трансизомеризм</a:t>
            </a:r>
            <a:r>
              <a:rPr lang="ru-RU" sz="2000" b="1" dirty="0"/>
              <a:t> (</a:t>
            </a:r>
            <a:r>
              <a:rPr lang="ru-RU" sz="2000" b="1" dirty="0" err="1"/>
              <a:t>геометриялық</a:t>
            </a:r>
            <a:r>
              <a:rPr lang="ru-RU" sz="2000" b="1" dirty="0"/>
              <a:t>).</a:t>
            </a:r>
            <a:endParaRPr lang="ru-RU" sz="20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645" y="3063670"/>
            <a:ext cx="17335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020" y="3161072"/>
            <a:ext cx="17335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C31D35-0BA6-26A4-8EF6-BAB43B1C2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4840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AA8ED1-6CEA-443B-8337-697D06DB4D59}"/>
              </a:ext>
            </a:extLst>
          </p:cNvPr>
          <p:cNvSpPr/>
          <p:nvPr/>
        </p:nvSpPr>
        <p:spPr>
          <a:xfrm>
            <a:off x="265044" y="82315"/>
            <a:ext cx="11532704" cy="295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ДӘРІС МАЗМҰНЫ: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химия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пәні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химияның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дамуына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қысқаша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тарихи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шолу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А.М.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Бутлеровтың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қосылыстардың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құрылыс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теориясы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молекулаларды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бейнелеу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әдістері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кеңістік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модельдері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Қазіргі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химияның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жетістіктері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қосылыстардың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жіктелуі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55447-BEA2-4C5A-AC5A-6EB4B57DD886}"/>
              </a:ext>
            </a:extLst>
          </p:cNvPr>
          <p:cNvSpPr/>
          <p:nvPr/>
        </p:nvSpPr>
        <p:spPr>
          <a:xfrm>
            <a:off x="4602578" y="3562386"/>
            <a:ext cx="3206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ҰСЫНЫЛАТЫН ӘДЕБИЕТ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9AB092-12C1-4C6B-B868-7158216B2C7E}"/>
              </a:ext>
            </a:extLst>
          </p:cNvPr>
          <p:cNvSpPr/>
          <p:nvPr/>
        </p:nvSpPr>
        <p:spPr>
          <a:xfrm>
            <a:off x="384312" y="4065104"/>
            <a:ext cx="116122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Петров А.А.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Бальян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Х.В., Трощенко А.Т. Органическая химия.-М.: Издательство Альянс,  2012. – 624 с.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Травень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В.Ф. Органическая химия.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Учеб.пособие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вузов 2-е изд.,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перераб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и доп. –М.: БИНОМ.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Лаб.знаний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3-х томах, 2013.-368с.</a:t>
            </a:r>
          </a:p>
          <a:p>
            <a:pPr indent="22860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Паула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Юрканис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Брюис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аударма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Орг-қ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хим.нег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-і. 1,2-б, 2013- 2014ж. </a:t>
            </a:r>
            <a:endParaRPr lang="ru-K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230400" algn="just">
              <a:tabLst>
                <a:tab pos="114935" algn="l"/>
                <a:tab pos="286385" algn="l"/>
              </a:tabLs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К.Б.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Бажықова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Алифатты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қосылыстардың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органикалық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химиясы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2016, 364 б. </a:t>
            </a:r>
            <a:endParaRPr lang="kk-K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230400" algn="just">
              <a:tabLst>
                <a:tab pos="114935" algn="l"/>
                <a:tab pos="286385" algn="l"/>
              </a:tabLs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О.А. Реутов, А.Л. Курц, К.П.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Бутин.Органическая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химия. учеб. для вузов : в 4 ч. - 5-е изд. 566с.- М.: БИНОМ., 2013. 580с. </a:t>
            </a:r>
            <a:endParaRPr lang="ru-K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230400" algn="just">
              <a:tabLst>
                <a:tab pos="114935" algn="l"/>
                <a:tab pos="286385" algn="l"/>
              </a:tabLs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Сборник задач по органической химии. Учебное пособие / В.Я. Денисов и др. - М.: Лань, 2014. - 544 </a:t>
            </a:r>
            <a:r>
              <a:rPr lang="en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K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230400" algn="just">
              <a:tabLst>
                <a:tab pos="114935" algn="l"/>
                <a:tab pos="286385" algn="l"/>
              </a:tabLs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К.Б.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Бажықова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Алифатты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қосылыстардың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органикалық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химиясынан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зертханалық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жұмыстар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2015, 40 бет. </a:t>
            </a:r>
            <a:endParaRPr lang="ru-K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230400" algn="just">
              <a:tabLst>
                <a:tab pos="114935" algn="l"/>
                <a:tab pos="286385" algn="l"/>
              </a:tabLs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Циклді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қосылыстардың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органикалық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химиясынан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есептер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мен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жаттығулар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Алматы, «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Қаз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ун.К.Б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Бажықова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А.А.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Мамутова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.» 2018, 170 б.</a:t>
            </a:r>
            <a:endParaRPr lang="ru-K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230400" algn="just">
              <a:tabLst>
                <a:tab pos="114935" algn="l"/>
                <a:tab pos="286385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Артеменко А.И. органическая химия.-Санкт-Петербург:Лань.-2022</a:t>
            </a:r>
            <a:endParaRPr lang="ru-K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02455-5899-4061-999C-50C5BC1AE512}"/>
              </a:ext>
            </a:extLst>
          </p:cNvPr>
          <p:cNvSpPr txBox="1"/>
          <p:nvPr/>
        </p:nvSpPr>
        <p:spPr>
          <a:xfrm>
            <a:off x="11777870" y="6177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A632E6-856A-A060-5991-2917A3B7F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656" y="0"/>
            <a:ext cx="1054344" cy="117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25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44211" y="548267"/>
            <a:ext cx="10126211" cy="134565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100" dirty="0" err="1"/>
              <a:t>Заттардың</a:t>
            </a:r>
            <a:r>
              <a:rPr lang="ru-RU" sz="3100" dirty="0"/>
              <a:t> </a:t>
            </a:r>
            <a:r>
              <a:rPr lang="ru-RU" sz="3100" dirty="0" err="1"/>
              <a:t>қасиеттері</a:t>
            </a:r>
            <a:r>
              <a:rPr lang="ru-RU" sz="3100" dirty="0"/>
              <a:t> </a:t>
            </a:r>
            <a:r>
              <a:rPr lang="ru-RU" sz="3100" dirty="0" err="1"/>
              <a:t>молекулалардағы</a:t>
            </a:r>
            <a:r>
              <a:rPr lang="ru-RU" sz="3100" dirty="0"/>
              <a:t> </a:t>
            </a:r>
            <a:r>
              <a:rPr lang="ru-RU" sz="3100" dirty="0" err="1"/>
              <a:t>атомдардың</a:t>
            </a:r>
            <a:r>
              <a:rPr lang="ru-RU" sz="3100" dirty="0"/>
              <a:t> </a:t>
            </a:r>
            <a:r>
              <a:rPr lang="ru-RU" sz="3100" dirty="0" err="1"/>
              <a:t>өзара</a:t>
            </a:r>
            <a:r>
              <a:rPr lang="ru-RU" sz="3100" dirty="0"/>
              <a:t> </a:t>
            </a:r>
            <a:r>
              <a:rPr lang="ru-RU" sz="3100" dirty="0" err="1"/>
              <a:t>әсеріне</a:t>
            </a:r>
            <a:r>
              <a:rPr lang="ru-RU" sz="3100" dirty="0"/>
              <a:t> </a:t>
            </a:r>
            <a:r>
              <a:rPr lang="ru-RU" sz="3100" dirty="0" err="1"/>
              <a:t>байланысты</a:t>
            </a:r>
            <a:r>
              <a:rPr lang="ru-RU" dirty="0"/>
              <a:t>.</a:t>
            </a:r>
            <a:br>
              <a:rPr lang="ru-RU" i="1" dirty="0"/>
            </a:br>
            <a:endParaRPr lang="ru-RU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592827"/>
            <a:ext cx="8229600" cy="4911725"/>
          </a:xfrm>
        </p:spPr>
        <p:txBody>
          <a:bodyPr/>
          <a:lstStyle/>
          <a:p>
            <a:pPr algn="just" eaLnBrk="1" hangingPunct="1">
              <a:defRPr/>
            </a:pPr>
            <a:endParaRPr lang="ru-RU" i="1" dirty="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943100" y="1555412"/>
            <a:ext cx="792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 err="1">
                <a:latin typeface="Times New Roman" panose="02020603050405020304" pitchFamily="18" charset="0"/>
              </a:rPr>
              <a:t>Мысалы</a:t>
            </a:r>
            <a:r>
              <a:rPr lang="ru-RU" altLang="ru-RU" dirty="0">
                <a:latin typeface="Times New Roman" panose="02020603050405020304" pitchFamily="18" charset="0"/>
              </a:rPr>
              <a:t>, </a:t>
            </a:r>
            <a:r>
              <a:rPr lang="ru-RU" altLang="ru-RU" dirty="0" err="1">
                <a:latin typeface="Times New Roman" panose="02020603050405020304" pitchFamily="18" charset="0"/>
              </a:rPr>
              <a:t>сірке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қышқылында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төрт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сутек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атомының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біреуі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ғана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сілтімен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әрекеттеседі</a:t>
            </a:r>
            <a:r>
              <a:rPr lang="ru-RU" altLang="ru-RU" dirty="0">
                <a:latin typeface="Times New Roman" panose="02020603050405020304" pitchFamily="18" charset="0"/>
              </a:rPr>
              <a:t>. </a:t>
            </a:r>
            <a:r>
              <a:rPr lang="ru-RU" altLang="ru-RU" dirty="0" err="1">
                <a:latin typeface="Times New Roman" panose="02020603050405020304" pitchFamily="18" charset="0"/>
              </a:rPr>
              <a:t>Осыған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сүйене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отырып</a:t>
            </a:r>
            <a:r>
              <a:rPr lang="ru-RU" altLang="ru-RU" dirty="0">
                <a:latin typeface="Times New Roman" panose="02020603050405020304" pitchFamily="18" charset="0"/>
              </a:rPr>
              <a:t>, </a:t>
            </a:r>
            <a:r>
              <a:rPr lang="ru-RU" altLang="ru-RU" dirty="0" err="1">
                <a:latin typeface="Times New Roman" panose="02020603050405020304" pitchFamily="18" charset="0"/>
              </a:rPr>
              <a:t>бір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ғана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сутегі</a:t>
            </a:r>
            <a:r>
              <a:rPr lang="ru-RU" altLang="ru-RU" dirty="0">
                <a:latin typeface="Times New Roman" panose="02020603050405020304" pitchFamily="18" charset="0"/>
              </a:rPr>
              <a:t> атомы </a:t>
            </a:r>
            <a:r>
              <a:rPr lang="ru-RU" altLang="ru-RU" dirty="0" err="1">
                <a:latin typeface="Times New Roman" panose="02020603050405020304" pitchFamily="18" charset="0"/>
              </a:rPr>
              <a:t>оттегімен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байланысқан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деп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санауға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болады</a:t>
            </a:r>
            <a:r>
              <a:rPr lang="ru-RU" altLang="ru-RU" dirty="0"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204" y="2584168"/>
            <a:ext cx="6920236" cy="75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1981200" y="3429000"/>
            <a:ext cx="7848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 err="1">
                <a:latin typeface="Times New Roman" panose="02020603050405020304" pitchFamily="18" charset="0"/>
              </a:rPr>
              <a:t>Екінші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жағынан</a:t>
            </a:r>
            <a:r>
              <a:rPr lang="ru-RU" altLang="ru-RU" dirty="0">
                <a:latin typeface="Times New Roman" panose="02020603050405020304" pitchFamily="18" charset="0"/>
              </a:rPr>
              <a:t>, </a:t>
            </a:r>
            <a:r>
              <a:rPr lang="ru-RU" altLang="ru-RU" dirty="0" err="1">
                <a:latin typeface="Times New Roman" panose="02020603050405020304" pitchFamily="18" charset="0"/>
              </a:rPr>
              <a:t>сірке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қышқылының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құрылымдық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формуласынан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оның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құрамына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бір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қозғалмалы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сутегі</a:t>
            </a:r>
            <a:r>
              <a:rPr lang="ru-RU" altLang="ru-RU" dirty="0">
                <a:latin typeface="Times New Roman" panose="02020603050405020304" pitchFamily="18" charset="0"/>
              </a:rPr>
              <a:t> атомы </a:t>
            </a:r>
            <a:r>
              <a:rPr lang="ru-RU" altLang="ru-RU" dirty="0" err="1">
                <a:latin typeface="Times New Roman" panose="02020603050405020304" pitchFamily="18" charset="0"/>
              </a:rPr>
              <a:t>кіреді</a:t>
            </a:r>
            <a:r>
              <a:rPr lang="ru-RU" altLang="ru-RU" dirty="0">
                <a:latin typeface="Times New Roman" panose="02020603050405020304" pitchFamily="18" charset="0"/>
              </a:rPr>
              <a:t>, </a:t>
            </a:r>
            <a:r>
              <a:rPr lang="ru-RU" altLang="ru-RU" dirty="0" err="1">
                <a:latin typeface="Times New Roman" panose="02020603050405020304" pitchFamily="18" charset="0"/>
              </a:rPr>
              <a:t>яғни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оның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бір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негізділігі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туралы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қорытынды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жасауға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</a:rPr>
              <a:t>болады</a:t>
            </a:r>
            <a:r>
              <a:rPr lang="ru-RU" altLang="ru-RU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73D8D3-E50F-DE90-8820-A5BDDCF3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4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75AFDD-6CB0-42D1-83AA-F36BDE8D9109}"/>
              </a:ext>
            </a:extLst>
          </p:cNvPr>
          <p:cNvSpPr/>
          <p:nvPr/>
        </p:nvSpPr>
        <p:spPr>
          <a:xfrm>
            <a:off x="2692840" y="232581"/>
            <a:ext cx="5793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Көміртегі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атомының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тетраэдрлік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моделі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://www.chimfak.sfedu.ru/images/files/Organic_Chemistry/subject/subject/img1086.gif">
            <a:extLst>
              <a:ext uri="{FF2B5EF4-FFF2-40B4-BE49-F238E27FC236}">
                <a16:creationId xmlns:a16="http://schemas.microsoft.com/office/drawing/2014/main" id="{001779F8-4933-41E0-BBED-9B01671E121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52" y="1033670"/>
            <a:ext cx="6694074" cy="23953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7F997C-AE4C-4655-B48B-572E1D61735E}"/>
              </a:ext>
            </a:extLst>
          </p:cNvPr>
          <p:cNvSpPr/>
          <p:nvPr/>
        </p:nvSpPr>
        <p:spPr>
          <a:xfrm>
            <a:off x="354964" y="3429000"/>
            <a:ext cx="9236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Вант-Гофф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бойынша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модельдер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метан (а), этан (б), этилен (в)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ацетилен (г)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D1A2B3-EE7C-4767-B655-06A5E1DC5663}"/>
              </a:ext>
            </a:extLst>
          </p:cNvPr>
          <p:cNvSpPr/>
          <p:nvPr/>
        </p:nvSpPr>
        <p:spPr>
          <a:xfrm>
            <a:off x="354964" y="3873679"/>
            <a:ext cx="7447253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Химиялық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құрылым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туралы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негізгі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идеяларды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А.М. Бутлеров, Я.Х. Вант Гофф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Ж.А. Лебель (1874),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толықтырды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Олар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заттар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молекуласындағы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атомдардың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кеңістікте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орналасуы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туралы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идеяны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дамытып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молекулалардың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кеңістіктік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конфигурациясы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конформациясы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туралы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мәселені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көтерген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Вант-Гофф, Якоб Хендрик — Википедия">
            <a:extLst>
              <a:ext uri="{FF2B5EF4-FFF2-40B4-BE49-F238E27FC236}">
                <a16:creationId xmlns:a16="http://schemas.microsoft.com/office/drawing/2014/main" id="{80668B22-E47F-484F-92F7-B1ED1C85F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49" y="2485659"/>
            <a:ext cx="2631799" cy="30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56143B-65D8-4D7F-AE83-F31251966848}"/>
              </a:ext>
            </a:extLst>
          </p:cNvPr>
          <p:cNvSpPr txBox="1"/>
          <p:nvPr/>
        </p:nvSpPr>
        <p:spPr>
          <a:xfrm>
            <a:off x="9460943" y="5572670"/>
            <a:ext cx="1742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Я.Х. Вант Гофф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(1852-1911)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8D80F4-A141-496F-888A-683B1CFD0EC2}"/>
              </a:ext>
            </a:extLst>
          </p:cNvPr>
          <p:cNvSpPr txBox="1"/>
          <p:nvPr/>
        </p:nvSpPr>
        <p:spPr>
          <a:xfrm>
            <a:off x="11773296" y="63113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15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D8E9A3-C88C-34CA-8A5F-B25BB0473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63074D-8A6C-4986-9F4B-9077EF97BE6F}"/>
              </a:ext>
            </a:extLst>
          </p:cNvPr>
          <p:cNvSpPr/>
          <p:nvPr/>
        </p:nvSpPr>
        <p:spPr>
          <a:xfrm>
            <a:off x="2350858" y="107098"/>
            <a:ext cx="6913816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Қазіргі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химияның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жетістіктері</a:t>
            </a:r>
            <a:endParaRPr lang="ru-RU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864603-7666-43A9-BBAD-AEE90A6BBB5E}"/>
              </a:ext>
            </a:extLst>
          </p:cNvPr>
          <p:cNvSpPr/>
          <p:nvPr/>
        </p:nvSpPr>
        <p:spPr>
          <a:xfrm>
            <a:off x="220049" y="605332"/>
            <a:ext cx="10151165" cy="5582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маңызды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жетістіктер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синтез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саласына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қатысты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атаулы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реакциялардың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саны 900-ге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жақындайды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50000"/>
              </a:lnSpc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Соңғы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онжылдықтарда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химияның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көптеген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салаларының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қарқынды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дамығаны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сонша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тәуелсіз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ғылыми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пәндерге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айналды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стереохимия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жоғары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полимерлердің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химиясы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табиғи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физиологиялық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белсенді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химиясы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химиясы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гетероциклді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химиясы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химия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биология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химия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т.б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Бірақ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бұл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пәндердің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барлығы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химияның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жалпы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заңдылықтарын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ескереді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E9E392-AEC2-4D47-84EB-348F1B087657}"/>
              </a:ext>
            </a:extLst>
          </p:cNvPr>
          <p:cNvSpPr/>
          <p:nvPr/>
        </p:nvSpPr>
        <p:spPr>
          <a:xfrm>
            <a:off x="220049" y="6389008"/>
            <a:ext cx="875810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Вацуро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К.В., Мищенко Г.Л. Именные реакции в органической химии. М.: Химия, 1976.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E5CA3-E21F-4B44-8731-BAD2EBB5595C}"/>
              </a:ext>
            </a:extLst>
          </p:cNvPr>
          <p:cNvSpPr txBox="1"/>
          <p:nvPr/>
        </p:nvSpPr>
        <p:spPr>
          <a:xfrm>
            <a:off x="11647401" y="618827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18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53DFCE-44EF-E0A3-9E8A-023B6FBDD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051" y="13968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23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C00088-CB47-462D-AAA9-51EAA84F06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" b="24630"/>
          <a:stretch/>
        </p:blipFill>
        <p:spPr>
          <a:xfrm>
            <a:off x="238538" y="946908"/>
            <a:ext cx="5078896" cy="571079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20A13B-321D-465F-A982-83DA59350A08}"/>
              </a:ext>
            </a:extLst>
          </p:cNvPr>
          <p:cNvSpPr/>
          <p:nvPr/>
        </p:nvSpPr>
        <p:spPr>
          <a:xfrm>
            <a:off x="5434417" y="1259285"/>
            <a:ext cx="6096000" cy="373627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химия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әдістері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көптеген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ірітоннажды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пластмассалар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жасанды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талшықтар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синтетикалық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каучуктар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мұнай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газ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өнімдері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өндірісінде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үлкен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мәнге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Дәрілік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заттарды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витаминдерді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гормондарды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пестицидтерді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өсуді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реттегіштерді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басқа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көптеген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заттарды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өндіруді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алғанда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ұсақ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синтезде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химияның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рөлі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59E6A6-842B-4636-8783-98437F8B2073}"/>
              </a:ext>
            </a:extLst>
          </p:cNvPr>
          <p:cNvSpPr txBox="1"/>
          <p:nvPr/>
        </p:nvSpPr>
        <p:spPr>
          <a:xfrm>
            <a:off x="11647401" y="620201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19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D66487-835C-F909-6E42-E5073798C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96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E82DE0-1F7D-4095-807F-0FC145C786F3}"/>
              </a:ext>
            </a:extLst>
          </p:cNvPr>
          <p:cNvSpPr/>
          <p:nvPr/>
        </p:nvSpPr>
        <p:spPr>
          <a:xfrm>
            <a:off x="2056515" y="129208"/>
            <a:ext cx="7655109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қосылыстардың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классификациясы</a:t>
            </a:r>
            <a:endParaRPr lang="ru-RU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Углерод. Многообразие углеводородов | Химия онлайн">
            <a:extLst>
              <a:ext uri="{FF2B5EF4-FFF2-40B4-BE49-F238E27FC236}">
                <a16:creationId xmlns:a16="http://schemas.microsoft.com/office/drawing/2014/main" id="{3700E3BD-7BFB-4625-B22D-645459AC4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721" y="1014615"/>
            <a:ext cx="7036697" cy="331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351F92-4CB0-44A5-8779-0BDF2E691B67}"/>
              </a:ext>
            </a:extLst>
          </p:cNvPr>
          <p:cNvSpPr txBox="1"/>
          <p:nvPr/>
        </p:nvSpPr>
        <p:spPr>
          <a:xfrm>
            <a:off x="3492474" y="4790661"/>
            <a:ext cx="5411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Элемент-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органогендер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оттегі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азот,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галогендер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күкірт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фосфор.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4F3FD6-9299-401E-A8EC-5759ECFC2CCA}"/>
              </a:ext>
            </a:extLst>
          </p:cNvPr>
          <p:cNvSpPr txBox="1"/>
          <p:nvPr/>
        </p:nvSpPr>
        <p:spPr>
          <a:xfrm>
            <a:off x="11647401" y="63594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28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DC0907-4333-ED6F-8F27-1F4C09EA0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29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24DD16-D780-47C0-88DB-A60FFD772A5D}"/>
              </a:ext>
            </a:extLst>
          </p:cNvPr>
          <p:cNvSpPr/>
          <p:nvPr/>
        </p:nvSpPr>
        <p:spPr>
          <a:xfrm>
            <a:off x="712304" y="327810"/>
            <a:ext cx="8998226" cy="142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Изомерлер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сапалық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сандық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құрамы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бірдей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бірақ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құрылымы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жағынан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бір-бірінен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ерекшеленетін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соның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нәтижесінде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әртүрлі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қасиеттері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заттар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Изомерия алкенов">
            <a:extLst>
              <a:ext uri="{FF2B5EF4-FFF2-40B4-BE49-F238E27FC236}">
                <a16:creationId xmlns:a16="http://schemas.microsoft.com/office/drawing/2014/main" id="{615DF3FB-05E3-4EBA-BB48-B69229FE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379" y="2149959"/>
            <a:ext cx="5553242" cy="388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33022A-671C-483E-BA36-61B76188706F}"/>
              </a:ext>
            </a:extLst>
          </p:cNvPr>
          <p:cNvSpPr txBox="1"/>
          <p:nvPr/>
        </p:nvSpPr>
        <p:spPr>
          <a:xfrm>
            <a:off x="11647401" y="62616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29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C42B7A-3815-5C08-A62D-9EE1C6162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01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51CCC-FAF3-4666-B2CC-EDE0394C4ECD}" type="slidenum">
              <a:rPr lang="ru-RU" altLang="ru-RU" smtClean="0"/>
              <a:pPr/>
              <a:t>26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094" y="399026"/>
            <a:ext cx="6880726" cy="607797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E6460E-A13B-F7A8-D6E0-0BA6C1649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5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757978-3D94-4374-A124-603DE8D7D44A}"/>
              </a:ext>
            </a:extLst>
          </p:cNvPr>
          <p:cNvSpPr/>
          <p:nvPr/>
        </p:nvSpPr>
        <p:spPr>
          <a:xfrm>
            <a:off x="225286" y="129208"/>
            <a:ext cx="10359887" cy="142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15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қазіргі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классификациясы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негізделген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маңызды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белгі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715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молекуланың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көміртек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қаңқасының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құрылымы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715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молекуласында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функционалдық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топтардың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болуы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9BFD77-9133-42CD-BC0D-BF10A5A393FC}"/>
              </a:ext>
            </a:extLst>
          </p:cNvPr>
          <p:cNvSpPr/>
          <p:nvPr/>
        </p:nvSpPr>
        <p:spPr>
          <a:xfrm>
            <a:off x="2494721" y="1992509"/>
            <a:ext cx="7832035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3084195" algn="ctr"/>
                <a:tab pos="4521200" algn="l"/>
              </a:tabLst>
            </a:pPr>
            <a:r>
              <a:rPr lang="ru-RU" sz="2000" b="1" i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циклді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көірсутектер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деген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цикл «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дегенді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білдіреді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>
              <a:spcAft>
                <a:spcPts val="0"/>
              </a:spcAft>
              <a:tabLst>
                <a:tab pos="3084195" algn="ctr"/>
                <a:tab pos="4521200" algn="l"/>
              </a:tabLs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270510" algn="l"/>
                <a:tab pos="4521200" algn="l"/>
              </a:tabLst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Қаныққан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парафинді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майлы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алифатты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Алк</a:t>
            </a:r>
            <a:r>
              <a:rPr lang="ru-RU" sz="20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</a:t>
            </a:r>
            <a:r>
              <a:rPr lang="en-US" sz="2000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+2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270510" algn="l"/>
                <a:tab pos="4521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Қанықпаған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олефиндер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Алк</a:t>
            </a:r>
            <a:r>
              <a:rPr lang="ru-RU" sz="20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ендер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</a:t>
            </a:r>
            <a:r>
              <a:rPr lang="en-US" sz="2000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270510" algn="l"/>
                <a:tab pos="27006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Ацетиленді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немесе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алк</a:t>
            </a:r>
            <a:r>
              <a:rPr lang="ru-RU" sz="20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индер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</a:t>
            </a:r>
            <a:r>
              <a:rPr lang="en-US" sz="2000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Алка</a:t>
            </a:r>
            <a:r>
              <a:rPr lang="ru-RU" sz="20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диендер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ru-RU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ru-RU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2n-2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3084195" algn="ctr"/>
                <a:tab pos="4521200" algn="l"/>
              </a:tabLs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1C0BB-C2FC-43F1-B7A9-F6FBC79BA9ED}"/>
              </a:ext>
            </a:extLst>
          </p:cNvPr>
          <p:cNvSpPr txBox="1"/>
          <p:nvPr/>
        </p:nvSpPr>
        <p:spPr>
          <a:xfrm>
            <a:off x="11647401" y="619045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30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22561C-A67E-3424-1BE3-905750F31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05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04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606451B-3B82-4802-91DF-0FFB48010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269" y="181946"/>
            <a:ext cx="7815018" cy="414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4513" algn="ctr"/>
                <a:tab pos="4521200" algn="l"/>
              </a:tabLst>
            </a:pPr>
            <a:r>
              <a:rPr kumimoji="0" lang="ru-RU" altLang="ru-RU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Карбоциклді</a:t>
            </a: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көмірсутектер</a:t>
            </a: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(цикл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көміртегі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атомдарынан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тұрады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084513" algn="ctr"/>
                <a:tab pos="4521200" algn="l"/>
              </a:tabLst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Алициклді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(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циклоалкандар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                                               С</a:t>
            </a:r>
            <a:r>
              <a:rPr kumimoji="0" lang="ru-RU" altLang="ru-RU" sz="20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ru-RU" altLang="ru-RU" sz="20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2n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084513" algn="ctr"/>
                <a:tab pos="4521200" algn="l"/>
              </a:tabLst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Ароматты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арендер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	                                               С</a:t>
            </a:r>
            <a:r>
              <a:rPr kumimoji="0" lang="ru-RU" altLang="ru-RU" sz="20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ru-RU" altLang="ru-RU" sz="20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2n-6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4513" algn="ctr"/>
                <a:tab pos="4521200" algn="l"/>
              </a:tabLst>
            </a:pPr>
            <a:endParaRPr kumimoji="0" lang="ru-RU" altLang="ru-RU" sz="2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4513" algn="ctr"/>
                <a:tab pos="4521200" algn="l"/>
              </a:tabLst>
            </a:pPr>
            <a:endParaRPr lang="ru-RU" altLang="ru-RU" sz="2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4513" algn="ctr"/>
                <a:tab pos="4521200" algn="l"/>
              </a:tabLst>
            </a:pPr>
            <a:r>
              <a:rPr kumimoji="0" lang="ru-RU" altLang="ru-RU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Гетероциклді</a:t>
            </a: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</a:t>
            </a:r>
            <a:b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циклде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көміртектен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басқа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атомдар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болады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4513" algn="ctr"/>
                <a:tab pos="4521200" algn="l"/>
              </a:tabLst>
            </a:pP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Әдетте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азот,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оттегі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немесе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күкірт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атомдары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4513" algn="ctr"/>
                <a:tab pos="4521200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2F0A316-E77D-46EC-970C-146421ED5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443" y="22568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4513" algn="ctr"/>
                <a:tab pos="452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4513" algn="ctr"/>
                <a:tab pos="4521200" algn="l"/>
              </a:tabLst>
            </a:pPr>
            <a:b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EA875A-7CFA-4542-9C83-87196A96A4A4}"/>
              </a:ext>
            </a:extLst>
          </p:cNvPr>
          <p:cNvSpPr txBox="1"/>
          <p:nvPr/>
        </p:nvSpPr>
        <p:spPr>
          <a:xfrm>
            <a:off x="11621753" y="632868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31</a:t>
            </a:r>
          </a:p>
        </p:txBody>
      </p:sp>
      <p:pic>
        <p:nvPicPr>
          <p:cNvPr id="29703" name="Picture 7" descr="Гетероциклические соединения">
            <a:extLst>
              <a:ext uri="{FF2B5EF4-FFF2-40B4-BE49-F238E27FC236}">
                <a16:creationId xmlns:a16="http://schemas.microsoft.com/office/drawing/2014/main" id="{31E98323-0536-4DC8-8F12-D02D4D4E6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526" y="4037547"/>
            <a:ext cx="5888446" cy="236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CBAED9-DE2F-2D91-0D66-C4079A320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7301" y="36682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45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CE08B9-70B6-4FF4-9499-37967A306847}"/>
              </a:ext>
            </a:extLst>
          </p:cNvPr>
          <p:cNvSpPr/>
          <p:nvPr/>
        </p:nvSpPr>
        <p:spPr>
          <a:xfrm>
            <a:off x="245163" y="0"/>
            <a:ext cx="10101472" cy="1889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Көпшілік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жағдайда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молекулаларда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функциональды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топтар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болады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яғни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қосылыстың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химиялық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қасиеттерін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оның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белгілі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бір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класқа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мүшелігін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анықтайтын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атомдар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немесе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атомдар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топтары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Функционалдық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топқа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міндетті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түрде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гетероатом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кіреді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7EDE9D-7158-4C01-AE66-ACF21D9BBE5D}"/>
              </a:ext>
            </a:extLst>
          </p:cNvPr>
          <p:cNvSpPr/>
          <p:nvPr/>
        </p:nvSpPr>
        <p:spPr>
          <a:xfrm>
            <a:off x="3047999" y="1693689"/>
            <a:ext cx="6821557" cy="4659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3084195" algn="ctr"/>
                <a:tab pos="4521200" algn="l"/>
              </a:tabLst>
            </a:pPr>
            <a:r>
              <a:rPr lang="ru-RU" sz="2000" b="1" i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Көмірсутектер</a:t>
            </a:r>
            <a:r>
              <a:rPr lang="ru-RU" sz="20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туындылары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buSzPts val="1400"/>
              <a:tabLst>
                <a:tab pos="228600" algn="l"/>
                <a:tab pos="27006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Галогентуындылар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R-X (Х=F,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Cl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Br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I)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buSzPts val="1400"/>
              <a:tabLst>
                <a:tab pos="228600" algn="l"/>
                <a:tab pos="27006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Гидроксильді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спирттер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фенолдар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R-OH,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OH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buSzPts val="1400"/>
              <a:tabLst>
                <a:tab pos="228600" algn="l"/>
                <a:tab pos="27006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Тиоспирттер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меркаптандар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	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R-SH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buSzPts val="1400"/>
              <a:tabLst>
                <a:tab pos="228600" algn="l"/>
                <a:tab pos="27006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Жай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эфирлер</a:t>
            </a:r>
            <a:r>
              <a:rPr lang="pt-BR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R-O-R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buSzPts val="1400"/>
              <a:tabLst>
                <a:tab pos="228600" algn="l"/>
                <a:tab pos="27006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Тиоэфирлер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R-S-R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buSzPts val="1400"/>
              <a:tabLst>
                <a:tab pos="2286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Карбонильді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туындылар</a:t>
            </a:r>
            <a:endParaRPr lang="ru-RU" sz="2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R-CH=O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R-C(=O)-R’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альдегидтер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	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кетондар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buSzPts val="1400"/>
              <a:tabLst>
                <a:tab pos="228600" algn="l"/>
                <a:tab pos="27006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Карбоксильді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туындылар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R-C(O)OH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қышқылдар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D4680-E49B-4C8F-8802-A27A5F9C44B9}"/>
              </a:ext>
            </a:extLst>
          </p:cNvPr>
          <p:cNvSpPr txBox="1"/>
          <p:nvPr/>
        </p:nvSpPr>
        <p:spPr>
          <a:xfrm>
            <a:off x="11647401" y="626165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32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BB4780-55E4-38F1-3CB1-019E24B96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13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F157C-D01A-4105-9052-EB57FED7AB78}"/>
              </a:ext>
            </a:extLst>
          </p:cNvPr>
          <p:cNvSpPr/>
          <p:nvPr/>
        </p:nvSpPr>
        <p:spPr>
          <a:xfrm>
            <a:off x="125895" y="892136"/>
            <a:ext cx="10747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Органикалық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химия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қосылыстарды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жан-жақты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зерттейтін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ғылыми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пән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2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5A0DA9B-0FB9-44AC-A5AD-67DC6DAB8FFB}"/>
              </a:ext>
            </a:extLst>
          </p:cNvPr>
          <p:cNvSpPr/>
          <p:nvPr/>
        </p:nvSpPr>
        <p:spPr>
          <a:xfrm>
            <a:off x="344554" y="4422912"/>
            <a:ext cx="7030279" cy="142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химия 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көміртек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қосылыстарының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химиясы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немесе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көмірсутектер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туындыларының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химиясы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(Карл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Шорлеммер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Карл Шорлеммер">
            <a:extLst>
              <a:ext uri="{FF2B5EF4-FFF2-40B4-BE49-F238E27FC236}">
                <a16:creationId xmlns:a16="http://schemas.microsoft.com/office/drawing/2014/main" id="{C233A4D1-D454-4A46-9545-74CC4C5E09D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734" y="1954746"/>
            <a:ext cx="3155674" cy="37942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BC774EB-E383-460F-9FC1-B613216BC0CA}"/>
              </a:ext>
            </a:extLst>
          </p:cNvPr>
          <p:cNvSpPr/>
          <p:nvPr/>
        </p:nvSpPr>
        <p:spPr>
          <a:xfrm>
            <a:off x="7717734" y="5778242"/>
            <a:ext cx="38762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4375" algn="ctr"/>
            <a:r>
              <a:rPr lang="ru-RU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Шорлеммер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Карл</a:t>
            </a:r>
          </a:p>
          <a:p>
            <a:pPr marR="714375"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(1834 – 1892)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15E4E3-37A1-4276-AA8C-E72F04E3D734}"/>
              </a:ext>
            </a:extLst>
          </p:cNvPr>
          <p:cNvSpPr/>
          <p:nvPr/>
        </p:nvSpPr>
        <p:spPr>
          <a:xfrm>
            <a:off x="3882444" y="85875"/>
            <a:ext cx="4377417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химия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пәні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ROZETKA | BeHappy Химия 8-048 Текстиль. Цена, купить BeHappy Химия ...">
            <a:extLst>
              <a:ext uri="{FF2B5EF4-FFF2-40B4-BE49-F238E27FC236}">
                <a16:creationId xmlns:a16="http://schemas.microsoft.com/office/drawing/2014/main" id="{CD18ABA4-BA2E-4168-9E5C-A565C911B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52" y="1437299"/>
            <a:ext cx="3728828" cy="298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00AD1E-B626-4145-B909-7D6B1969D4D9}"/>
              </a:ext>
            </a:extLst>
          </p:cNvPr>
          <p:cNvSpPr txBox="1"/>
          <p:nvPr/>
        </p:nvSpPr>
        <p:spPr>
          <a:xfrm>
            <a:off x="11678477" y="6332240"/>
            <a:ext cx="24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C4BBE5-BC86-CBFB-780A-DEFC65870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3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5A60C4-A18F-4BF6-A25A-9FD852940CDC}"/>
              </a:ext>
            </a:extLst>
          </p:cNvPr>
          <p:cNvSpPr/>
          <p:nvPr/>
        </p:nvSpPr>
        <p:spPr>
          <a:xfrm>
            <a:off x="2153477" y="583097"/>
            <a:ext cx="7706139" cy="4659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Қышқылдар</a:t>
            </a: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туындылары</a:t>
            </a:r>
            <a:endParaRPr lang="ru-RU" sz="20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7.1.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Тұздар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R-C(O)OМ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(М –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металлдар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немесе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ru-RU" sz="2000" i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ru-RU" sz="2000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s-NI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7.2.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Ангидридтер</a:t>
            </a:r>
            <a:r>
              <a:rPr lang="es-NI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R-C(O)-O-(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pt-BR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)C-R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s-NI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7.3.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Галогеноангидридтер</a:t>
            </a:r>
            <a:r>
              <a:rPr lang="es-NI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NI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R-C(O)X (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Х</a:t>
            </a:r>
            <a:r>
              <a:rPr lang="es-NI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= F, Cl, Br, J)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s-NI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7.4.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Амидтер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R-C(O)NHR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es-NI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7.5.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Нитрилдер</a:t>
            </a:r>
            <a:r>
              <a:rPr lang="pt-BR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R-C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</a:t>
            </a:r>
            <a:r>
              <a:rPr lang="pt-BR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1500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pt-BR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7.6.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Күрделі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эфирлер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R-C(O)OR’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buSzPts val="1400"/>
              <a:tabLst>
                <a:tab pos="228600" algn="l"/>
                <a:tab pos="27006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Нитротуындылар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R-NO</a:t>
            </a:r>
            <a:r>
              <a:rPr lang="ru-RU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buSzPts val="1400"/>
              <a:tabLst>
                <a:tab pos="228600" algn="l"/>
                <a:tab pos="27006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Нитрозотуындылар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buSzPts val="1400"/>
              <a:tabLst>
                <a:tab pos="228600" algn="l"/>
                <a:tab pos="27006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Аминотуындылар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ru-RU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5C46B-74F5-4D1B-B42C-1AD55046AEA6}"/>
              </a:ext>
            </a:extLst>
          </p:cNvPr>
          <p:cNvSpPr txBox="1"/>
          <p:nvPr/>
        </p:nvSpPr>
        <p:spPr>
          <a:xfrm>
            <a:off x="11777870" y="638092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33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83C284-5C6C-5D66-F44C-46E7CC3EB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0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3E3506-020B-473B-8E13-53A6D2A7F80A}"/>
              </a:ext>
            </a:extLst>
          </p:cNvPr>
          <p:cNvSpPr/>
          <p:nvPr/>
        </p:nvSpPr>
        <p:spPr>
          <a:xfrm>
            <a:off x="453886" y="271094"/>
            <a:ext cx="10111409" cy="1889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  <a:tabLst>
                <a:tab pos="3084195" algn="ctr"/>
                <a:tab pos="4521200" algn="l"/>
              </a:tabLst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Молекуласында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монофункционалды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аталады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егер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молекулада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бірнеше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бірдей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функционалдық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топтар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болса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онда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мұндай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полифункционалды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аталады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Егер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молекулаларында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әртүрлі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топтар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болса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онда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гетерофункционалды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аталады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Классификация соединений по функциональным группам">
            <a:extLst>
              <a:ext uri="{FF2B5EF4-FFF2-40B4-BE49-F238E27FC236}">
                <a16:creationId xmlns:a16="http://schemas.microsoft.com/office/drawing/2014/main" id="{B00281BA-669E-4F5E-8FC3-B1C838EDA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82" y="2726422"/>
            <a:ext cx="5705061" cy="406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D3489-954F-4B9C-9B81-CF380453EE9F}"/>
              </a:ext>
            </a:extLst>
          </p:cNvPr>
          <p:cNvSpPr txBox="1"/>
          <p:nvPr/>
        </p:nvSpPr>
        <p:spPr>
          <a:xfrm>
            <a:off x="11667280" y="63594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34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1897FE-7F30-EE7D-254B-CF56D9B7D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150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00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B79E60-9BE5-402B-B761-1EDF6E3934E5}"/>
              </a:ext>
            </a:extLst>
          </p:cNvPr>
          <p:cNvSpPr/>
          <p:nvPr/>
        </p:nvSpPr>
        <p:spPr>
          <a:xfrm>
            <a:off x="0" y="0"/>
            <a:ext cx="9902687" cy="373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Сонымен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қатар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әр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қатарда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әр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класта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бір-бірінен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–СН2-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топтарының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кез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келген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санымен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ерекшеленетін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қосылыстар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бар. –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CH2-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тобы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гомологтық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айырма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деп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аталады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ал –СН2-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топтарының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кез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келген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санымен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ерекшеленетін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қосылыстар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жиынтығы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гомологтық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қатар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деп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аталады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Гомологтық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қатарды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құрайтын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қосылыстар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гомологтар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деп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аталады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Гомологтардың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химиялық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қасиеттері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ұқсас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Гомологтардың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болуы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көміртегі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атомдарының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бір-бірімен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ұзын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тізбектерге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қосылу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қабілетімен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байланысты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Гомологтардың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химиялық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қасиеттерінің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ұқсастығы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қосылыстарды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зерттеуді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айтарлықтай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жеңілдетеді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4818" name="Picture 2" descr="Углеводороды и их природные источники. Гомологический ряд алканов. Строение  алканов - online presentation">
            <a:extLst>
              <a:ext uri="{FF2B5EF4-FFF2-40B4-BE49-F238E27FC236}">
                <a16:creationId xmlns:a16="http://schemas.microsoft.com/office/drawing/2014/main" id="{F5121793-57CE-4AC9-88D0-E5580C860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23331"/>
          <a:stretch/>
        </p:blipFill>
        <p:spPr bwMode="auto">
          <a:xfrm>
            <a:off x="1848678" y="3744904"/>
            <a:ext cx="5039139" cy="289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A19476-7A3C-4C54-BEEE-9602E9050208}"/>
              </a:ext>
            </a:extLst>
          </p:cNvPr>
          <p:cNvSpPr txBox="1"/>
          <p:nvPr/>
        </p:nvSpPr>
        <p:spPr>
          <a:xfrm>
            <a:off x="6987208" y="6351104"/>
            <a:ext cx="304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Гомологический ряд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алканов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23CFA-AD06-44CD-A192-84371FAD6891}"/>
              </a:ext>
            </a:extLst>
          </p:cNvPr>
          <p:cNvSpPr txBox="1"/>
          <p:nvPr/>
        </p:nvSpPr>
        <p:spPr>
          <a:xfrm>
            <a:off x="11569148" y="63511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35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0D85E3-B526-E39D-C55A-8C08E6084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79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1B5F91-1477-4B16-87A6-DCC57A0227E3}"/>
              </a:ext>
            </a:extLst>
          </p:cNvPr>
          <p:cNvSpPr/>
          <p:nvPr/>
        </p:nvSpPr>
        <p:spPr>
          <a:xfrm>
            <a:off x="304799" y="277143"/>
            <a:ext cx="10200861" cy="966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кластарының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қасиеттерін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зерттеу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заттардың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реакция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қабілетінің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жалпы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заңдылықтарын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түсіну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үшін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маңызды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1B0463-4D62-416C-AF55-7072A0B81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1360833"/>
            <a:ext cx="6534150" cy="17907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8654C7-E8C8-42BA-9F71-5EB23D581E90}"/>
              </a:ext>
            </a:extLst>
          </p:cNvPr>
          <p:cNvSpPr/>
          <p:nvPr/>
        </p:nvSpPr>
        <p:spPr>
          <a:xfrm>
            <a:off x="304799" y="3441536"/>
            <a:ext cx="117613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Органическая химия: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учеб.для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вузов: в 2 кн./ В.Л. Белобородов,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С.Э.Зубарян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А.П. Лузин, Н.А.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Тюкавкина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под ред. Н.А.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Тюкавкиной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Дрофа, 2008. – Кн.1: Основной курс. – 638 с.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Устынюк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Ю.А. Лекции по органической химии. Часть 1. Вводный концентр. Москва: ТЕХНОСФЕРА, 2015. - 504с.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Ю.Ф. Макогон, «Природные газовые гидраты: распространение, модели формирования, ресурсы»,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химический журнал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2003, 47, №3, 70-79.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А.М. Сладков,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третья аллотропная форма углерода», Москва.2007.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Carbyne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Carbynoid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Structures» Ed. by R.B.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Heimann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S.E.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Evsyukov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L.Kavan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Dordrecht, Kluwer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Academic Publishers. 1999. 445 p.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«Возникновение и развитие химии с древнейших времен до XVII века», под ред. Ю. И. Соловьева, Москва, Наука, 1980.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9CB020-DC1A-49B7-8CE1-C33284CD1DD5}"/>
              </a:ext>
            </a:extLst>
          </p:cNvPr>
          <p:cNvSpPr txBox="1"/>
          <p:nvPr/>
        </p:nvSpPr>
        <p:spPr>
          <a:xfrm>
            <a:off x="11677849" y="62325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36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FC1986-F95E-5F34-6346-44CA108AB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55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номенклатура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3213" y="1939413"/>
            <a:ext cx="8465574" cy="3352800"/>
          </a:xfrm>
        </p:spPr>
        <p:txBody>
          <a:bodyPr/>
          <a:lstStyle/>
          <a:p>
            <a:pPr marL="25400" indent="0" algn="just">
              <a:buNone/>
            </a:pPr>
            <a:r>
              <a:rPr lang="ru-RU" dirty="0"/>
              <a:t>1) </a:t>
            </a:r>
            <a:r>
              <a:rPr lang="ru-RU" dirty="0" err="1"/>
              <a:t>молекуладағы</a:t>
            </a:r>
            <a:r>
              <a:rPr lang="ru-RU" dirty="0"/>
              <a:t> </a:t>
            </a:r>
            <a:r>
              <a:rPr lang="ru-RU" dirty="0" err="1"/>
              <a:t>негізгі</a:t>
            </a:r>
            <a:r>
              <a:rPr lang="ru-RU" dirty="0"/>
              <a:t> </a:t>
            </a:r>
            <a:r>
              <a:rPr lang="ru-RU" dirty="0" err="1"/>
              <a:t>көміртекті</a:t>
            </a:r>
            <a:r>
              <a:rPr lang="ru-RU" dirty="0"/>
              <a:t> </a:t>
            </a:r>
            <a:r>
              <a:rPr lang="ru-RU" dirty="0" err="1"/>
              <a:t>тізбекті</a:t>
            </a:r>
            <a:r>
              <a:rPr lang="ru-RU" dirty="0"/>
              <a:t> </a:t>
            </a:r>
            <a:r>
              <a:rPr lang="ru-RU" dirty="0" err="1"/>
              <a:t>таңдаңыз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51CCC-FAF3-4666-B2CC-EDE0394C4ECD}" type="slidenum">
              <a:rPr lang="ru-RU" altLang="ru-RU" smtClean="0"/>
              <a:pPr/>
              <a:t>34</a:t>
            </a:fld>
            <a:endParaRPr lang="ru-RU" altLang="ru-RU"/>
          </a:p>
        </p:txBody>
      </p:sp>
      <p:pic>
        <p:nvPicPr>
          <p:cNvPr id="5" name="Picture 4" descr="(1627 бай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3221" y="3346503"/>
            <a:ext cx="7127875" cy="22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F47369-80B8-373B-6052-E39BB31BA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150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6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8298" y="907025"/>
            <a:ext cx="8396749" cy="3352800"/>
          </a:xfrm>
        </p:spPr>
        <p:txBody>
          <a:bodyPr/>
          <a:lstStyle/>
          <a:p>
            <a:pPr marL="25400" indent="0" algn="just">
              <a:buNone/>
            </a:pPr>
            <a:r>
              <a:rPr lang="ru-RU" dirty="0"/>
              <a:t>2) </a:t>
            </a:r>
            <a:r>
              <a:rPr lang="ru-RU" dirty="0" err="1"/>
              <a:t>Орынбасарлармен</a:t>
            </a:r>
            <a:r>
              <a:rPr lang="ru-RU" dirty="0"/>
              <a:t> </a:t>
            </a:r>
            <a:r>
              <a:rPr lang="ru-RU" dirty="0" err="1"/>
              <a:t>байланысқан</a:t>
            </a:r>
            <a:r>
              <a:rPr lang="ru-RU" dirty="0"/>
              <a:t> С </a:t>
            </a:r>
            <a:r>
              <a:rPr lang="ru-RU" dirty="0" err="1"/>
              <a:t>атомдары</a:t>
            </a:r>
            <a:r>
              <a:rPr lang="ru-RU" dirty="0"/>
              <a:t> </a:t>
            </a:r>
            <a:r>
              <a:rPr lang="ru-RU" dirty="0" err="1"/>
              <a:t>мүмкін</a:t>
            </a:r>
            <a:r>
              <a:rPr lang="ru-RU" dirty="0"/>
              <a:t> </a:t>
            </a:r>
            <a:r>
              <a:rPr lang="ru-RU" dirty="0" err="1"/>
              <a:t>болатын</a:t>
            </a:r>
            <a:r>
              <a:rPr lang="ru-RU" dirty="0"/>
              <a:t> </a:t>
            </a:r>
            <a:r>
              <a:rPr lang="ru-RU" dirty="0" err="1"/>
              <a:t>ең</a:t>
            </a:r>
            <a:r>
              <a:rPr lang="ru-RU" dirty="0"/>
              <a:t> </a:t>
            </a:r>
            <a:r>
              <a:rPr lang="ru-RU" dirty="0" err="1"/>
              <a:t>төменгі</a:t>
            </a:r>
            <a:r>
              <a:rPr lang="ru-RU" dirty="0"/>
              <a:t> </a:t>
            </a:r>
            <a:r>
              <a:rPr lang="ru-RU" dirty="0" err="1"/>
              <a:t>санды</a:t>
            </a:r>
            <a:r>
              <a:rPr lang="ru-RU" dirty="0"/>
              <a:t> </a:t>
            </a:r>
            <a:r>
              <a:rPr lang="ru-RU" dirty="0" err="1"/>
              <a:t>алатындай</a:t>
            </a:r>
            <a:r>
              <a:rPr lang="ru-RU" dirty="0"/>
              <a:t> </a:t>
            </a:r>
            <a:r>
              <a:rPr lang="ru-RU" dirty="0" err="1"/>
              <a:t>етіп</a:t>
            </a:r>
            <a:r>
              <a:rPr lang="ru-RU" dirty="0"/>
              <a:t>, </a:t>
            </a:r>
            <a:r>
              <a:rPr lang="ru-RU" dirty="0" err="1"/>
              <a:t>негізгі</a:t>
            </a:r>
            <a:r>
              <a:rPr lang="ru-RU" dirty="0"/>
              <a:t> </a:t>
            </a:r>
            <a:r>
              <a:rPr lang="ru-RU" dirty="0" err="1"/>
              <a:t>тізбектегі</a:t>
            </a:r>
            <a:r>
              <a:rPr lang="ru-RU" dirty="0"/>
              <a:t> </a:t>
            </a:r>
            <a:r>
              <a:rPr lang="ru-RU" dirty="0" err="1"/>
              <a:t>көміртек</a:t>
            </a:r>
            <a:r>
              <a:rPr lang="ru-RU" dirty="0"/>
              <a:t> </a:t>
            </a:r>
            <a:r>
              <a:rPr lang="ru-RU" dirty="0" err="1"/>
              <a:t>атомдарын</a:t>
            </a:r>
            <a:r>
              <a:rPr lang="ru-RU" dirty="0"/>
              <a:t> </a:t>
            </a:r>
            <a:r>
              <a:rPr lang="ru-RU" dirty="0" err="1"/>
              <a:t>нөмірлеңіз</a:t>
            </a:r>
            <a:r>
              <a:rPr lang="ru-RU" dirty="0"/>
              <a:t>. </a:t>
            </a:r>
            <a:r>
              <a:rPr lang="ru-RU" dirty="0" err="1"/>
              <a:t>Сондықтан</a:t>
            </a:r>
            <a:r>
              <a:rPr lang="ru-RU" dirty="0"/>
              <a:t>, </a:t>
            </a:r>
            <a:r>
              <a:rPr lang="ru-RU" dirty="0" err="1"/>
              <a:t>нөмірлеуді</a:t>
            </a:r>
            <a:r>
              <a:rPr lang="ru-RU" dirty="0"/>
              <a:t> </a:t>
            </a:r>
            <a:r>
              <a:rPr lang="ru-RU" dirty="0" err="1"/>
              <a:t>тармаққа</a:t>
            </a:r>
            <a:r>
              <a:rPr lang="ru-RU" dirty="0"/>
              <a:t> </a:t>
            </a:r>
            <a:r>
              <a:rPr lang="ru-RU" dirty="0" err="1"/>
              <a:t>жақын</a:t>
            </a:r>
            <a:r>
              <a:rPr lang="ru-RU" dirty="0"/>
              <a:t> </a:t>
            </a:r>
            <a:r>
              <a:rPr lang="ru-RU" dirty="0" err="1"/>
              <a:t>тізбектің</a:t>
            </a:r>
            <a:r>
              <a:rPr lang="ru-RU" dirty="0"/>
              <a:t> </a:t>
            </a:r>
            <a:r>
              <a:rPr lang="ru-RU" dirty="0" err="1"/>
              <a:t>соңынан</a:t>
            </a:r>
            <a:r>
              <a:rPr lang="ru-RU" dirty="0"/>
              <a:t> </a:t>
            </a:r>
            <a:r>
              <a:rPr lang="ru-RU" dirty="0" err="1"/>
              <a:t>бастаңыз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51CCC-FAF3-4666-B2CC-EDE0394C4ECD}" type="slidenum">
              <a:rPr lang="ru-RU" altLang="ru-RU" smtClean="0"/>
              <a:pPr/>
              <a:t>35</a:t>
            </a:fld>
            <a:endParaRPr lang="ru-RU" altLang="ru-RU"/>
          </a:p>
        </p:txBody>
      </p:sp>
      <p:pic>
        <p:nvPicPr>
          <p:cNvPr id="5" name="Picture 8" descr="Порядок нумерации главной цепи (1667 бай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1309" y="3647513"/>
            <a:ext cx="7070725" cy="244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3149FF-EF3D-5172-94EF-EB83E4CFC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150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8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0142" y="966020"/>
            <a:ext cx="8367253" cy="3352800"/>
          </a:xfrm>
        </p:spPr>
        <p:txBody>
          <a:bodyPr/>
          <a:lstStyle/>
          <a:p>
            <a:pPr marL="25400" indent="0" algn="just">
              <a:buNone/>
            </a:pPr>
            <a:r>
              <a:rPr lang="ru-RU" dirty="0"/>
              <a:t>3) </a:t>
            </a:r>
            <a:r>
              <a:rPr lang="ru-RU" dirty="0" err="1"/>
              <a:t>барлық</a:t>
            </a:r>
            <a:r>
              <a:rPr lang="ru-RU" dirty="0"/>
              <a:t> </a:t>
            </a:r>
            <a:r>
              <a:rPr lang="ru-RU" dirty="0" err="1"/>
              <a:t>радикалдарды</a:t>
            </a:r>
            <a:r>
              <a:rPr lang="ru-RU" dirty="0"/>
              <a:t> (</a:t>
            </a:r>
            <a:r>
              <a:rPr lang="ru-RU" dirty="0" err="1"/>
              <a:t>орынбасарларын</a:t>
            </a:r>
            <a:r>
              <a:rPr lang="ru-RU" dirty="0"/>
              <a:t>) </a:t>
            </a:r>
            <a:r>
              <a:rPr lang="ru-RU" dirty="0" err="1"/>
              <a:t>атаңыз</a:t>
            </a:r>
            <a:r>
              <a:rPr lang="ru-RU" dirty="0"/>
              <a:t>, </a:t>
            </a:r>
            <a:r>
              <a:rPr lang="ru-RU" dirty="0" err="1"/>
              <a:t>олардың</a:t>
            </a:r>
            <a:r>
              <a:rPr lang="ru-RU" dirty="0"/>
              <a:t> </a:t>
            </a:r>
            <a:r>
              <a:rPr lang="ru-RU" dirty="0" err="1"/>
              <a:t>негізгі</a:t>
            </a:r>
            <a:r>
              <a:rPr lang="ru-RU" dirty="0"/>
              <a:t> </a:t>
            </a:r>
            <a:r>
              <a:rPr lang="ru-RU" dirty="0" err="1"/>
              <a:t>тізбекте</a:t>
            </a:r>
            <a:r>
              <a:rPr lang="ru-RU" dirty="0"/>
              <a:t> </a:t>
            </a:r>
            <a:r>
              <a:rPr lang="ru-RU" dirty="0" err="1"/>
              <a:t>орналасуын</a:t>
            </a:r>
            <a:r>
              <a:rPr lang="ru-RU" dirty="0"/>
              <a:t> </a:t>
            </a:r>
            <a:r>
              <a:rPr lang="ru-RU" dirty="0" err="1"/>
              <a:t>көрсететін</a:t>
            </a:r>
            <a:r>
              <a:rPr lang="ru-RU" dirty="0"/>
              <a:t> </a:t>
            </a:r>
            <a:r>
              <a:rPr lang="ru-RU" dirty="0" err="1"/>
              <a:t>сандарды</a:t>
            </a:r>
            <a:r>
              <a:rPr lang="ru-RU" dirty="0"/>
              <a:t> </a:t>
            </a:r>
            <a:r>
              <a:rPr lang="ru-RU" dirty="0" err="1"/>
              <a:t>жазыныз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51CCC-FAF3-4666-B2CC-EDE0394C4ECD}" type="slidenum">
              <a:rPr lang="ru-RU" altLang="ru-RU" smtClean="0"/>
              <a:pPr/>
              <a:t>36</a:t>
            </a:fld>
            <a:endParaRPr lang="ru-RU" alt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755" y="3340510"/>
            <a:ext cx="5534025" cy="19431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A36F4B-7788-7EA0-780B-D600CD3C5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150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7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мысал</a:t>
            </a:r>
            <a:r>
              <a:rPr lang="ru-RU" dirty="0"/>
              <a:t>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51CCC-FAF3-4666-B2CC-EDE0394C4ECD}" type="slidenum">
              <a:rPr lang="ru-RU" altLang="ru-RU" smtClean="0"/>
              <a:pPr/>
              <a:t>37</a:t>
            </a:fld>
            <a:endParaRPr lang="ru-RU" altLang="ru-RU"/>
          </a:p>
        </p:txBody>
      </p:sp>
      <p:pic>
        <p:nvPicPr>
          <p:cNvPr id="5" name="Picture 7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9516" y="1752601"/>
            <a:ext cx="6979117" cy="3070811"/>
          </a:xfrm>
          <a:noFill/>
        </p:spPr>
      </p:pic>
      <p:sp>
        <p:nvSpPr>
          <p:cNvPr id="6" name="Прямоугольник 5"/>
          <p:cNvSpPr/>
          <p:nvPr/>
        </p:nvSpPr>
        <p:spPr>
          <a:xfrm>
            <a:off x="3759174" y="4238499"/>
            <a:ext cx="3909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chemeClr val="hlink"/>
              </a:buClr>
              <a:buSzPct val="65000"/>
              <a:defRPr/>
            </a:pPr>
            <a:r>
              <a:rPr lang="ru-RU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2,2,4-триметил-3-этилгексан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40F57A-4A0A-D7D1-B018-E02FF6F94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150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5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B294E6-4CB5-4902-8C63-5487DF8793CB}"/>
              </a:ext>
            </a:extLst>
          </p:cNvPr>
          <p:cNvSpPr txBox="1"/>
          <p:nvPr/>
        </p:nvSpPr>
        <p:spPr>
          <a:xfrm>
            <a:off x="2789169" y="2721114"/>
            <a:ext cx="7539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 РАХМЕТ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738EE5-1DC1-4CFB-A4C2-02050106E1A0}"/>
              </a:ext>
            </a:extLst>
          </p:cNvPr>
          <p:cNvSpPr txBox="1"/>
          <p:nvPr/>
        </p:nvSpPr>
        <p:spPr>
          <a:xfrm>
            <a:off x="11658600" y="63212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723231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50D04A-2A69-4A70-AD9E-19DA40CFEAD8}"/>
              </a:ext>
            </a:extLst>
          </p:cNvPr>
          <p:cNvSpPr/>
          <p:nvPr/>
        </p:nvSpPr>
        <p:spPr>
          <a:xfrm>
            <a:off x="930964" y="129208"/>
            <a:ext cx="9932505" cy="6734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304800" algn="ctr">
              <a:lnSpc>
                <a:spcPct val="130000"/>
              </a:lnSpc>
            </a:pP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химияның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ғылымға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бөліну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себептері</a:t>
            </a:r>
            <a:endParaRPr lang="ru-RU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304800" algn="just">
              <a:lnSpc>
                <a:spcPct val="14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Көміртек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қосылыстарының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әртүрлілігі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қосылыстардың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саны (20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миллионнан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астам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Менделеевтің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периодтық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жүйесінің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элементтерінің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қосылыстарының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санынан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айтарлықтай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асып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түседі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уақытта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700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мыңға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жуық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бейорганикалық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қосылыстар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бірге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қосылыстардың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саны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250-300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мыңға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көбейеді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химиктердің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қосылыстарды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синтездеумен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зерттеумен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қарқынды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айналысатындығымен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ғана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көміртегі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элементінің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бір-бірімен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элементтердің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атомдарымен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құрамында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тізбектер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циклдармен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байланысқан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көміртегі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атомдарының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шексіз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саны бар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қосылыстарды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түзудегі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қабілетімен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түсіндіріледі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04800" lvl="0" indent="-342900" algn="just">
              <a:lnSpc>
                <a:spcPct val="140000"/>
              </a:lnSpc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2.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өте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алуан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практикалық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қолдануларымен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маңызға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әсіресе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ағзалардың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тіршілік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әрекеті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процестерінде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рөл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атқарады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қосылыстар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ғылыми-техникалық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прогрестің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негізі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полимерлер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мотор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отындары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жарылғыш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дәрі-дәрмектер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бояғыштар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04800" lvl="0" indent="-342900" algn="just">
              <a:lnSpc>
                <a:spcPct val="140000"/>
              </a:lnSpc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3.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қосылыстардың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қасиеттері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 реакция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қабілетінде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бейорганикалық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заттардан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айтарлықтай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айырмашылықтар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бар,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осының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нәтижесінде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қосылыстарды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зерттеудің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нақты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әдістерін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жасау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қажеттілігі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туындайды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9E959-43FC-46B3-A5B8-FDD2450DC641}"/>
              </a:ext>
            </a:extLst>
          </p:cNvPr>
          <p:cNvSpPr txBox="1"/>
          <p:nvPr/>
        </p:nvSpPr>
        <p:spPr>
          <a:xfrm>
            <a:off x="11764419" y="63594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8F52A7-96C7-B8C3-FFA4-570CA29E2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04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78E607-03AA-4AC6-876D-9D4382F3BA6F}"/>
              </a:ext>
            </a:extLst>
          </p:cNvPr>
          <p:cNvSpPr/>
          <p:nvPr/>
        </p:nvSpPr>
        <p:spPr>
          <a:xfrm>
            <a:off x="125895" y="24704"/>
            <a:ext cx="11062252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химияның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дамуына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қысқаша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тарихи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шолу</a:t>
            </a:r>
            <a:endParaRPr lang="ru-RU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то открыл Европе новое топливо? | Вопрос-ответ | Вокруг Света">
            <a:extLst>
              <a:ext uri="{FF2B5EF4-FFF2-40B4-BE49-F238E27FC236}">
                <a16:creationId xmlns:a16="http://schemas.microsoft.com/office/drawing/2014/main" id="{BA367728-256F-4E6A-92C8-CABA0EC5D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6" y="90752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История вина в Египте">
            <a:extLst>
              <a:ext uri="{FF2B5EF4-FFF2-40B4-BE49-F238E27FC236}">
                <a16:creationId xmlns:a16="http://schemas.microsoft.com/office/drawing/2014/main" id="{C68049B7-4052-4A18-A195-1B8AD49CE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089" y="859124"/>
            <a:ext cx="3276600" cy="211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bar-style.org/wp-content/uploads/2012/05/Alambic-antique1.jpg">
            <a:extLst>
              <a:ext uri="{FF2B5EF4-FFF2-40B4-BE49-F238E27FC236}">
                <a16:creationId xmlns:a16="http://schemas.microsoft.com/office/drawing/2014/main" id="{8434862E-3C36-4570-B6A0-7D6FF59FF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67" y="4227443"/>
            <a:ext cx="3644348" cy="21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2602DF-99D4-4909-AEB5-8A6DD93AB13F}"/>
              </a:ext>
            </a:extLst>
          </p:cNvPr>
          <p:cNvSpPr txBox="1"/>
          <p:nvPr/>
        </p:nvSpPr>
        <p:spPr>
          <a:xfrm>
            <a:off x="1143565" y="6383729"/>
            <a:ext cx="2979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айдау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аппараты</a:t>
            </a:r>
          </a:p>
        </p:txBody>
      </p:sp>
      <p:pic>
        <p:nvPicPr>
          <p:cNvPr id="2060" name="Picture 12" descr="Мыловарение. История развития | Клуб мыловаров">
            <a:extLst>
              <a:ext uri="{FF2B5EF4-FFF2-40B4-BE49-F238E27FC236}">
                <a16:creationId xmlns:a16="http://schemas.microsoft.com/office/drawing/2014/main" id="{B9B6D49E-170E-4B2C-90DB-E4EDFD8F1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105" y="889385"/>
            <a:ext cx="2798089" cy="207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78B682-AA61-4B78-B04A-1D6F1A50008C}"/>
              </a:ext>
            </a:extLst>
          </p:cNvPr>
          <p:cNvSpPr txBox="1"/>
          <p:nvPr/>
        </p:nvSpPr>
        <p:spPr>
          <a:xfrm>
            <a:off x="8492863" y="2953891"/>
            <a:ext cx="160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Сабынқайнату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2" name="Picture 14" descr="Люди использовали краситель индиго уже 6000 лет назад, 26 сентября ...">
            <a:extLst>
              <a:ext uri="{FF2B5EF4-FFF2-40B4-BE49-F238E27FC236}">
                <a16:creationId xmlns:a16="http://schemas.microsoft.com/office/drawing/2014/main" id="{9851977B-EF0B-4193-9CDB-97A9BD4D9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55" y="4055130"/>
            <a:ext cx="3071166" cy="230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9676A3-EA87-423F-B57D-C80AC4E7A0BC}"/>
              </a:ext>
            </a:extLst>
          </p:cNvPr>
          <p:cNvSpPr txBox="1"/>
          <p:nvPr/>
        </p:nvSpPr>
        <p:spPr>
          <a:xfrm>
            <a:off x="120305" y="2779968"/>
            <a:ext cx="3598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Ағаштың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көмірдің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мұнайдың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жануы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E64096-5680-48B5-A8E7-8C391E4D9C1F}"/>
              </a:ext>
            </a:extLst>
          </p:cNvPr>
          <p:cNvSpPr txBox="1"/>
          <p:nvPr/>
        </p:nvSpPr>
        <p:spPr>
          <a:xfrm>
            <a:off x="9117618" y="6398626"/>
            <a:ext cx="158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бояуы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F1F389-EBF6-4873-80A6-092524E9CB08}"/>
              </a:ext>
            </a:extLst>
          </p:cNvPr>
          <p:cNvSpPr txBox="1"/>
          <p:nvPr/>
        </p:nvSpPr>
        <p:spPr>
          <a:xfrm>
            <a:off x="3811709" y="2953891"/>
            <a:ext cx="280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шырынының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ашуы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1EFC0-BCB5-4BD2-9DB1-533298AA7ABF}"/>
              </a:ext>
            </a:extLst>
          </p:cNvPr>
          <p:cNvSpPr txBox="1"/>
          <p:nvPr/>
        </p:nvSpPr>
        <p:spPr>
          <a:xfrm>
            <a:off x="11805931" y="61990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4</a:t>
            </a:r>
          </a:p>
        </p:txBody>
      </p:sp>
      <p:pic>
        <p:nvPicPr>
          <p:cNvPr id="2064" name="Picture 16" descr="ЖИВИЧНЫЙ СКИПИДАР - для очищения, повышения энергетического потенциала,  красоты и здоровья .">
            <a:extLst>
              <a:ext uri="{FF2B5EF4-FFF2-40B4-BE49-F238E27FC236}">
                <a16:creationId xmlns:a16="http://schemas.microsoft.com/office/drawing/2014/main" id="{3B6F1B05-45E9-4401-86B0-540074A4C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866" y="3677658"/>
            <a:ext cx="2195169" cy="276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7100FB-3474-39F0-730B-38C0F4006E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7301" y="9109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81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0EFE9E-BEAA-442F-ABC4-B48F67FBDF03}"/>
              </a:ext>
            </a:extLst>
          </p:cNvPr>
          <p:cNvSpPr txBox="1"/>
          <p:nvPr/>
        </p:nvSpPr>
        <p:spPr>
          <a:xfrm>
            <a:off x="675862" y="129208"/>
            <a:ext cx="413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Алхимия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Главные тайны европейской алхимии | Дух времени | Яндекс Дзен">
            <a:extLst>
              <a:ext uri="{FF2B5EF4-FFF2-40B4-BE49-F238E27FC236}">
                <a16:creationId xmlns:a16="http://schemas.microsoft.com/office/drawing/2014/main" id="{6F32F29A-C0CF-4230-AFB3-140A53859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3" y="771185"/>
            <a:ext cx="3391067" cy="437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39EFFB-3DEB-47F1-8C22-1EC781F38212}"/>
              </a:ext>
            </a:extLst>
          </p:cNvPr>
          <p:cNvSpPr txBox="1"/>
          <p:nvPr/>
        </p:nvSpPr>
        <p:spPr>
          <a:xfrm>
            <a:off x="5541546" y="260965"/>
            <a:ext cx="4850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Заттардың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жіктелуі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XVIII-XIX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ғғ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2580D7-F042-4B34-AB23-F92DB7926FD8}"/>
              </a:ext>
            </a:extLst>
          </p:cNvPr>
          <p:cNvSpPr/>
          <p:nvPr/>
        </p:nvSpPr>
        <p:spPr>
          <a:xfrm>
            <a:off x="6664188" y="1136233"/>
            <a:ext cx="2683565" cy="51683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Заттар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err="1">
                <a:solidFill>
                  <a:schemeClr val="bg1"/>
                </a:solidFill>
              </a:rPr>
              <a:t>шығу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тегіне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қарай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E91527D-2681-4007-9DA0-D4E6FAF7FB4F}"/>
              </a:ext>
            </a:extLst>
          </p:cNvPr>
          <p:cNvCxnSpPr>
            <a:cxnSpLocks/>
          </p:cNvCxnSpPr>
          <p:nvPr/>
        </p:nvCxnSpPr>
        <p:spPr>
          <a:xfrm flipH="1">
            <a:off x="6664188" y="1661664"/>
            <a:ext cx="884271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DD234B97-3B18-4DDF-BDBA-F067F4B9A27F}"/>
              </a:ext>
            </a:extLst>
          </p:cNvPr>
          <p:cNvCxnSpPr>
            <a:cxnSpLocks/>
          </p:cNvCxnSpPr>
          <p:nvPr/>
        </p:nvCxnSpPr>
        <p:spPr>
          <a:xfrm>
            <a:off x="8314082" y="1661664"/>
            <a:ext cx="924339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A92C2AD-5DA0-4B32-BA2C-FB07B0BD93C3}"/>
              </a:ext>
            </a:extLst>
          </p:cNvPr>
          <p:cNvSpPr/>
          <p:nvPr/>
        </p:nvSpPr>
        <p:spPr>
          <a:xfrm>
            <a:off x="5357191" y="2356060"/>
            <a:ext cx="2262185" cy="6858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минеральды</a:t>
            </a:r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0A92982-01B8-46E8-8BA4-9A91BEA5DACE}"/>
              </a:ext>
            </a:extLst>
          </p:cNvPr>
          <p:cNvSpPr/>
          <p:nvPr/>
        </p:nvSpPr>
        <p:spPr>
          <a:xfrm>
            <a:off x="7717425" y="2356060"/>
            <a:ext cx="3906079" cy="181112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 err="1"/>
              <a:t>органикалық</a:t>
            </a:r>
            <a:r>
              <a:rPr lang="ru-RU" dirty="0"/>
              <a:t>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BD0A73-ABB3-4250-AF11-C51E5C44961A}"/>
              </a:ext>
            </a:extLst>
          </p:cNvPr>
          <p:cNvSpPr/>
          <p:nvPr/>
        </p:nvSpPr>
        <p:spPr>
          <a:xfrm>
            <a:off x="7966693" y="3002097"/>
            <a:ext cx="1580321" cy="4174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өсімдіктекті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2B0FE8-6497-43FA-9DD5-11CFCFB4DA7C}"/>
              </a:ext>
            </a:extLst>
          </p:cNvPr>
          <p:cNvSpPr/>
          <p:nvPr/>
        </p:nvSpPr>
        <p:spPr>
          <a:xfrm>
            <a:off x="9756526" y="3002096"/>
            <a:ext cx="1665286" cy="4174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жануартекті</a:t>
            </a:r>
            <a:endParaRPr lang="ru-RU" dirty="0"/>
          </a:p>
        </p:txBody>
      </p:sp>
      <p:pic>
        <p:nvPicPr>
          <p:cNvPr id="4104" name="Picture 8" descr="5 алхимиков">
            <a:extLst>
              <a:ext uri="{FF2B5EF4-FFF2-40B4-BE49-F238E27FC236}">
                <a16:creationId xmlns:a16="http://schemas.microsoft.com/office/drawing/2014/main" id="{A49332EE-1D85-4F8F-83A4-B71D10AF7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016" y="3865842"/>
            <a:ext cx="4134678" cy="27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B03AAA-7B9F-4EA3-B050-8534BB0E5B66}"/>
              </a:ext>
            </a:extLst>
          </p:cNvPr>
          <p:cNvSpPr txBox="1"/>
          <p:nvPr/>
        </p:nvSpPr>
        <p:spPr>
          <a:xfrm>
            <a:off x="11784298" y="62873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C29398-89C1-68AF-D7C5-EC7C1143A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7301" y="-7718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1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1DD51F-1BB1-4122-B5DA-59F62641AF3A}"/>
              </a:ext>
            </a:extLst>
          </p:cNvPr>
          <p:cNvSpPr/>
          <p:nvPr/>
        </p:nvSpPr>
        <p:spPr>
          <a:xfrm>
            <a:off x="3400551" y="327055"/>
            <a:ext cx="5952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Ятрохимия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кезеңі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медициналық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химия)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124" name="Picture 4" descr="Выдающиеся врачи">
            <a:extLst>
              <a:ext uri="{FF2B5EF4-FFF2-40B4-BE49-F238E27FC236}">
                <a16:creationId xmlns:a16="http://schemas.microsoft.com/office/drawing/2014/main" id="{5E43FDA5-F2F7-4AC1-9F0A-0116C2ED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8" y="1259285"/>
            <a:ext cx="3141387" cy="40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7CB266-CBDB-445F-8ADA-65467263D3A9}"/>
              </a:ext>
            </a:extLst>
          </p:cNvPr>
          <p:cNvSpPr txBox="1"/>
          <p:nvPr/>
        </p:nvSpPr>
        <p:spPr>
          <a:xfrm>
            <a:off x="4206215" y="1133224"/>
            <a:ext cx="6394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алғашқылардың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емдеуде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Фармакологияның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дәрілік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ағзаға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FA95A4-C3F3-4419-9080-AD983E155E1C}"/>
              </a:ext>
            </a:extLst>
          </p:cNvPr>
          <p:cNvSpPr/>
          <p:nvPr/>
        </p:nvSpPr>
        <p:spPr>
          <a:xfrm>
            <a:off x="4150452" y="5886370"/>
            <a:ext cx="76273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«Химия алтын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өндіруге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емес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денсаулықты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қорғауға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қызмет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етуі</a:t>
            </a:r>
            <a:r>
              <a:rPr lang="ru-RU" sz="2000">
                <a:latin typeface="Times New Roman" panose="02020603050405020304" pitchFamily="18" charset="0"/>
                <a:ea typeface="Calibri" panose="020F0502020204030204" pitchFamily="34" charset="0"/>
              </a:rPr>
              <a:t> керек»</a:t>
            </a:r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46B83-B705-4EA1-8E41-8951B37C164F}"/>
              </a:ext>
            </a:extLst>
          </p:cNvPr>
          <p:cNvSpPr txBox="1"/>
          <p:nvPr/>
        </p:nvSpPr>
        <p:spPr>
          <a:xfrm>
            <a:off x="11780985" y="62616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69149A-DC47-4B1B-88E1-7B1559FDBB8A}"/>
              </a:ext>
            </a:extLst>
          </p:cNvPr>
          <p:cNvSpPr/>
          <p:nvPr/>
        </p:nvSpPr>
        <p:spPr>
          <a:xfrm>
            <a:off x="-748748" y="53414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Парацельс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(1493-1541)</a:t>
            </a:r>
          </a:p>
        </p:txBody>
      </p:sp>
      <p:pic>
        <p:nvPicPr>
          <p:cNvPr id="5126" name="Picture 6" descr="Эволюция лекарственных форм — Новости и публикации — Pharmedu.ru">
            <a:extLst>
              <a:ext uri="{FF2B5EF4-FFF2-40B4-BE49-F238E27FC236}">
                <a16:creationId xmlns:a16="http://schemas.microsoft.com/office/drawing/2014/main" id="{5802F98B-9438-4CB0-92A7-3ED8F6F34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474" y="3109218"/>
            <a:ext cx="2983474" cy="210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Учение Парацельса: rosicrucianum — LiveJournal">
            <a:extLst>
              <a:ext uri="{FF2B5EF4-FFF2-40B4-BE49-F238E27FC236}">
                <a16:creationId xmlns:a16="http://schemas.microsoft.com/office/drawing/2014/main" id="{DBDD2498-B9DC-420A-80E5-7BD5C8A2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15" y="2609204"/>
            <a:ext cx="4002876" cy="311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22196E-C83E-D4C2-06F8-9B3F4E16E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7301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36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2D2B2D-1376-41E1-B55C-F792165E02B5}"/>
              </a:ext>
            </a:extLst>
          </p:cNvPr>
          <p:cNvSpPr/>
          <p:nvPr/>
        </p:nvSpPr>
        <p:spPr>
          <a:xfrm>
            <a:off x="125895" y="129208"/>
            <a:ext cx="9763540" cy="142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қосылыстарды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жүйелі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түрде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зерттеу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ғасырдың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екінші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жартысында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басталды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Швед фармацевт</a:t>
            </a: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К.В.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Шееле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кезде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белгілі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органикалық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заттардың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жартысынан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көбін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бөліп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алып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сипаттады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Шееле, Карл Вильгельм — Википедия">
            <a:extLst>
              <a:ext uri="{FF2B5EF4-FFF2-40B4-BE49-F238E27FC236}">
                <a16:creationId xmlns:a16="http://schemas.microsoft.com/office/drawing/2014/main" id="{984EACCB-8BBF-4AE5-A5C9-42F822F2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58" y="1632296"/>
            <a:ext cx="3349072" cy="45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F920C-DD50-4255-B602-388211C308A2}"/>
              </a:ext>
            </a:extLst>
          </p:cNvPr>
          <p:cNvSpPr txBox="1"/>
          <p:nvPr/>
        </p:nvSpPr>
        <p:spPr>
          <a:xfrm>
            <a:off x="1143000" y="6191017"/>
            <a:ext cx="2554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Шееле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Карл Вильгельм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(1742-1786)</a:t>
            </a:r>
          </a:p>
        </p:txBody>
      </p:sp>
      <p:pic>
        <p:nvPicPr>
          <p:cNvPr id="6150" name="Picture 6" descr="Удивительная история открытия кислорода">
            <a:extLst>
              <a:ext uri="{FF2B5EF4-FFF2-40B4-BE49-F238E27FC236}">
                <a16:creationId xmlns:a16="http://schemas.microsoft.com/office/drawing/2014/main" id="{E134AAC1-9C4F-4EB2-AF4B-923C6D1C1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94" y="1526086"/>
            <a:ext cx="2554482" cy="52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5BFD7A-E8A0-4AF0-90F6-D873917BFADF}"/>
              </a:ext>
            </a:extLst>
          </p:cNvPr>
          <p:cNvSpPr txBox="1"/>
          <p:nvPr/>
        </p:nvSpPr>
        <p:spPr>
          <a:xfrm>
            <a:off x="11764419" y="6191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7</a:t>
            </a:r>
          </a:p>
        </p:txBody>
      </p:sp>
      <p:pic>
        <p:nvPicPr>
          <p:cNvPr id="6152" name="Picture 8" descr="карл вильгельм шееле - Самое интересное в блогах">
            <a:extLst>
              <a:ext uri="{FF2B5EF4-FFF2-40B4-BE49-F238E27FC236}">
                <a16:creationId xmlns:a16="http://schemas.microsoft.com/office/drawing/2014/main" id="{A78869DF-E2A4-4296-85AF-F5C6F16A1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828" y="2421214"/>
            <a:ext cx="315277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DFBFCC-D131-DD14-AE3C-25019D760D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1935" y="0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77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7756F3-FAD5-4705-8D21-54EEABC154E6}"/>
              </a:ext>
            </a:extLst>
          </p:cNvPr>
          <p:cNvSpPr/>
          <p:nvPr/>
        </p:nvSpPr>
        <p:spPr>
          <a:xfrm>
            <a:off x="2877279" y="115222"/>
            <a:ext cx="9037983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сохранения материи</a:t>
            </a:r>
            <a:endParaRPr lang="ru-RU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Ломоносов, Михаил Васильевич — Википедия">
            <a:extLst>
              <a:ext uri="{FF2B5EF4-FFF2-40B4-BE49-F238E27FC236}">
                <a16:creationId xmlns:a16="http://schemas.microsoft.com/office/drawing/2014/main" id="{D94A6302-C5A8-44B1-B627-ACFC66C27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83" y="1015242"/>
            <a:ext cx="285750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Великие химики. Лавуазье">
            <a:extLst>
              <a:ext uri="{FF2B5EF4-FFF2-40B4-BE49-F238E27FC236}">
                <a16:creationId xmlns:a16="http://schemas.microsoft.com/office/drawing/2014/main" id="{B071A4B8-DE83-47DA-9D07-37571D7B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5" y="1015242"/>
            <a:ext cx="3570428" cy="378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59B0FA-B401-47F7-836A-E33E983BA19E}"/>
              </a:ext>
            </a:extLst>
          </p:cNvPr>
          <p:cNvSpPr txBox="1"/>
          <p:nvPr/>
        </p:nvSpPr>
        <p:spPr>
          <a:xfrm>
            <a:off x="4091711" y="1719469"/>
            <a:ext cx="2857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открыт в 1756 г. М.В. Ломоносовым.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1789 г. подтвержден французским химиком А. Лавуазье.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D7BF8-21FA-4DF2-A8F3-8C53253DA711}"/>
              </a:ext>
            </a:extLst>
          </p:cNvPr>
          <p:cNvSpPr txBox="1"/>
          <p:nvPr/>
        </p:nvSpPr>
        <p:spPr>
          <a:xfrm>
            <a:off x="995624" y="4968117"/>
            <a:ext cx="1812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М.В. Ломоносов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(1711-1765)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C76ADA-D9C6-4932-8AED-E73D571DB504}"/>
              </a:ext>
            </a:extLst>
          </p:cNvPr>
          <p:cNvSpPr txBox="1"/>
          <p:nvPr/>
        </p:nvSpPr>
        <p:spPr>
          <a:xfrm>
            <a:off x="8464811" y="4837182"/>
            <a:ext cx="1557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А.Л. Лавуазье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(1743-1794)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BD5EA-B76F-4CC7-9909-FAF3EBD46555}"/>
              </a:ext>
            </a:extLst>
          </p:cNvPr>
          <p:cNvSpPr txBox="1"/>
          <p:nvPr/>
        </p:nvSpPr>
        <p:spPr>
          <a:xfrm>
            <a:off x="11764419" y="63116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2B8C3E-3C3D-4267-B24A-60F2CED7C3A6}"/>
              </a:ext>
            </a:extLst>
          </p:cNvPr>
          <p:cNvSpPr/>
          <p:nvPr/>
        </p:nvSpPr>
        <p:spPr>
          <a:xfrm>
            <a:off x="571482" y="5614448"/>
            <a:ext cx="112859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Появление закона сохранения материи позволило химикам определить состав молекул органических веществ и выразить его в виде эмпирических (или молекулярных) формул, отражающих число атомов различных элементов, входящих в состав молекул.</a:t>
            </a:r>
            <a:endParaRPr lang="ru-RU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2F9833-BFE6-CD8E-E508-5290830A0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7787" y="20256"/>
            <a:ext cx="10546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284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9687</TotalTime>
  <Words>2528</Words>
  <Application>Microsoft Office PowerPoint</Application>
  <PresentationFormat>Широкоэкранный</PresentationFormat>
  <Paragraphs>261</Paragraphs>
  <Slides>38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Comic Sans MS</vt:lpstr>
      <vt:lpstr>Roboto</vt:lpstr>
      <vt:lpstr>Times New Roman</vt:lpstr>
      <vt:lpstr>Wingdings</vt:lpstr>
      <vt:lpstr>Тема Office</vt:lpstr>
      <vt:lpstr>ISIS/Draw Sketch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Молекулалардағы атомдар валенттілігіне сәйкес белгілі бір ретпен байланысқан. (Көміртек - төрт валентті). </vt:lpstr>
      <vt:lpstr>Құрылымдық изомерия</vt:lpstr>
      <vt:lpstr>Кеңістіктік изомерия</vt:lpstr>
      <vt:lpstr>Заттардың қасиеттері молекулалардағы атомдардың өзара әсеріне байланысты.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номенклатура</vt:lpstr>
      <vt:lpstr>Презентация PowerPoint</vt:lpstr>
      <vt:lpstr>Презентация PowerPoint</vt:lpstr>
      <vt:lpstr>мысал: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Бектемисова Айнаш</cp:lastModifiedBy>
  <cp:revision>117</cp:revision>
  <dcterms:created xsi:type="dcterms:W3CDTF">2020-08-21T13:37:58Z</dcterms:created>
  <dcterms:modified xsi:type="dcterms:W3CDTF">2024-03-14T05:36:00Z</dcterms:modified>
</cp:coreProperties>
</file>